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207" r:id="rId5"/>
  </p:sldMasterIdLst>
  <p:notesMasterIdLst>
    <p:notesMasterId r:id="rId18"/>
  </p:notesMasterIdLst>
  <p:handoutMasterIdLst>
    <p:handoutMasterId r:id="rId19"/>
  </p:handoutMasterIdLst>
  <p:sldIdLst>
    <p:sldId id="412" r:id="rId6"/>
    <p:sldId id="379" r:id="rId7"/>
    <p:sldId id="424" r:id="rId8"/>
    <p:sldId id="430" r:id="rId9"/>
    <p:sldId id="431" r:id="rId10"/>
    <p:sldId id="432" r:id="rId11"/>
    <p:sldId id="433" r:id="rId12"/>
    <p:sldId id="434" r:id="rId13"/>
    <p:sldId id="435" r:id="rId14"/>
    <p:sldId id="426" r:id="rId15"/>
    <p:sldId id="427" r:id="rId16"/>
    <p:sldId id="407" r:id="rId17"/>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25CB15-B81B-51C1-75ED-97E941BD079D}" name="Natalie Sacker" initials="NS" userId="S::nsacker@maulfoster.com::2b8fe11b-00db-4f43-970d-10ede42481a1" providerId="AD"/>
  <p188:author id="{A915C123-F85D-5915-B900-7FE55AD21081}" name="Mackenzie Kitchen" initials="MK" userId="S::mkitchen@maulfoster.com::1bbb369a-7b19-484f-a5a1-38044382ba7f" providerId="AD"/>
  <p188:author id="{40FE9B60-A974-837D-4C87-C91139888211}" name="Trang Lam" initials="TL" userId="S::trang_portcw.com#ext#@maulfosteralongi.onmicrosoft.com::d597ae20-e74b-4ba7-b73a-e495e2747c9f" providerId="AD"/>
  <p188:author id="{D481446B-7303-B2CD-A5F8-776E10B967AE}" name="Carly Schaefer" initials="CS" userId="S::cschaefer@maulfoster.com::82f9e19c-6daf-4450-96bd-b642eafd8fba" providerId="AD"/>
  <p188:author id="{4663E26B-2C72-F5CF-67CA-F6702BC36CBC}" name="Vivian Ericson" initials="VE" userId="S::vericson@maulfoster.com::807b118b-8071-4819-8ca8-7f070c8e5e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B26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B36DC-D04B-4410-86A6-5731BEE1471D}" v="187" dt="2025-01-27T23:42:42.888"/>
    <p1510:client id="{AADF3F8F-6867-4C46-8B1B-5889727679A4}" v="73" dt="2025-01-27T23:48:15.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490" autoAdjust="0"/>
  </p:normalViewPr>
  <p:slideViewPr>
    <p:cSldViewPr snapToGrid="0">
      <p:cViewPr varScale="1">
        <p:scale>
          <a:sx n="70" d="100"/>
          <a:sy n="70" d="100"/>
        </p:scale>
        <p:origin x="1138" y="58"/>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9F3DAB-C3DE-471E-9324-0C3410A49DB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440C594D-08C1-4F6A-BE2E-D825328DFE46}">
      <dgm:prSet phldrT="[Text]"/>
      <dgm:spPr/>
      <dgm:t>
        <a:bodyPr/>
        <a:lstStyle/>
        <a:p>
          <a:r>
            <a:rPr lang="en-US" dirty="0"/>
            <a:t>March: Review Potential Goals and Policies</a:t>
          </a:r>
        </a:p>
      </dgm:t>
    </dgm:pt>
    <dgm:pt modelId="{9276DD8A-E4CD-475C-8CFC-EAE793D99985}" type="parTrans" cxnId="{B1A60FB6-B4A9-4715-AF08-AE2554598FB7}">
      <dgm:prSet/>
      <dgm:spPr/>
      <dgm:t>
        <a:bodyPr/>
        <a:lstStyle/>
        <a:p>
          <a:endParaRPr lang="en-US"/>
        </a:p>
      </dgm:t>
    </dgm:pt>
    <dgm:pt modelId="{CDBAA173-2EC0-4A95-A090-2DC93F95E118}" type="sibTrans" cxnId="{B1A60FB6-B4A9-4715-AF08-AE2554598FB7}">
      <dgm:prSet/>
      <dgm:spPr/>
      <dgm:t>
        <a:bodyPr/>
        <a:lstStyle/>
        <a:p>
          <a:endParaRPr lang="en-US"/>
        </a:p>
      </dgm:t>
    </dgm:pt>
    <dgm:pt modelId="{E76334FD-1F56-4279-99D8-CFAF27C81B91}">
      <dgm:prSet phldrT="[Text]"/>
      <dgm:spPr/>
      <dgm:t>
        <a:bodyPr/>
        <a:lstStyle/>
        <a:p>
          <a:r>
            <a:rPr lang="en-US"/>
            <a:t>Members will be provided with a list of potential goals on policies based on SWOT in advance</a:t>
          </a:r>
        </a:p>
      </dgm:t>
    </dgm:pt>
    <dgm:pt modelId="{8B125F4A-DFC1-47BF-8B14-92EC835BEA02}" type="parTrans" cxnId="{16D08EDF-4A71-49A0-BC69-A4DEE4902BB4}">
      <dgm:prSet/>
      <dgm:spPr/>
      <dgm:t>
        <a:bodyPr/>
        <a:lstStyle/>
        <a:p>
          <a:endParaRPr lang="en-US"/>
        </a:p>
      </dgm:t>
    </dgm:pt>
    <dgm:pt modelId="{28ED492D-C352-4E07-946A-42C35CCF029E}" type="sibTrans" cxnId="{16D08EDF-4A71-49A0-BC69-A4DEE4902BB4}">
      <dgm:prSet/>
      <dgm:spPr/>
      <dgm:t>
        <a:bodyPr/>
        <a:lstStyle/>
        <a:p>
          <a:endParaRPr lang="en-US"/>
        </a:p>
      </dgm:t>
    </dgm:pt>
    <dgm:pt modelId="{14D1C9AD-D8CC-449E-9AF4-478CA20556C1}">
      <dgm:prSet/>
      <dgm:spPr/>
      <dgm:t>
        <a:bodyPr/>
        <a:lstStyle/>
        <a:p>
          <a:r>
            <a:rPr lang="en-US"/>
            <a:t>Early May: Review Survey Results and GHG Inventory Results</a:t>
          </a:r>
        </a:p>
      </dgm:t>
    </dgm:pt>
    <dgm:pt modelId="{25B4B0AF-0020-4B0F-BA2B-D22EE1732BD4}" type="parTrans" cxnId="{B3CD712F-531E-40C8-934C-D8C3E6978DE4}">
      <dgm:prSet/>
      <dgm:spPr/>
      <dgm:t>
        <a:bodyPr/>
        <a:lstStyle/>
        <a:p>
          <a:endParaRPr lang="en-US"/>
        </a:p>
      </dgm:t>
    </dgm:pt>
    <dgm:pt modelId="{5FC379C2-5DA7-4C3F-B986-1C3436E663BC}" type="sibTrans" cxnId="{B3CD712F-531E-40C8-934C-D8C3E6978DE4}">
      <dgm:prSet/>
      <dgm:spPr/>
      <dgm:t>
        <a:bodyPr/>
        <a:lstStyle/>
        <a:p>
          <a:endParaRPr lang="en-US"/>
        </a:p>
      </dgm:t>
    </dgm:pt>
    <dgm:pt modelId="{A0B8F585-1FAA-4473-AB71-948D895A7C53}">
      <dgm:prSet/>
      <dgm:spPr/>
      <dgm:t>
        <a:bodyPr/>
        <a:lstStyle/>
        <a:p>
          <a:r>
            <a:rPr lang="en-US"/>
            <a:t>Discussion of potential goals and policies</a:t>
          </a:r>
        </a:p>
      </dgm:t>
    </dgm:pt>
    <dgm:pt modelId="{2134E759-F584-4179-BC87-3BF9FB795D39}" type="parTrans" cxnId="{AAC82D19-1C60-4A96-89A9-F61C59FDAF70}">
      <dgm:prSet/>
      <dgm:spPr/>
      <dgm:t>
        <a:bodyPr/>
        <a:lstStyle/>
        <a:p>
          <a:endParaRPr lang="en-US"/>
        </a:p>
      </dgm:t>
    </dgm:pt>
    <dgm:pt modelId="{1844A842-5732-409D-BDA6-101FF332DB6B}" type="sibTrans" cxnId="{AAC82D19-1C60-4A96-89A9-F61C59FDAF70}">
      <dgm:prSet/>
      <dgm:spPr/>
      <dgm:t>
        <a:bodyPr/>
        <a:lstStyle/>
        <a:p>
          <a:endParaRPr lang="en-US"/>
        </a:p>
      </dgm:t>
    </dgm:pt>
    <dgm:pt modelId="{5FD5F1FE-9308-4C85-8DCE-66EC9DE6496C}">
      <dgm:prSet phldrT="[Text]"/>
      <dgm:spPr/>
      <dgm:t>
        <a:bodyPr/>
        <a:lstStyle/>
        <a:p>
          <a:r>
            <a:rPr lang="en-US"/>
            <a:t>CPAT will provide feedback on goals and policies</a:t>
          </a:r>
        </a:p>
      </dgm:t>
    </dgm:pt>
    <dgm:pt modelId="{D8792F07-0011-40AC-A6D3-0C6A4A14E95A}" type="parTrans" cxnId="{D484916F-4E2F-4552-822E-8800E05DD9CC}">
      <dgm:prSet/>
      <dgm:spPr/>
      <dgm:t>
        <a:bodyPr/>
        <a:lstStyle/>
        <a:p>
          <a:endParaRPr lang="en-US"/>
        </a:p>
      </dgm:t>
    </dgm:pt>
    <dgm:pt modelId="{2DB0D0B0-C5C8-4B0B-AE9B-FACCB962D177}" type="sibTrans" cxnId="{D484916F-4E2F-4552-822E-8800E05DD9CC}">
      <dgm:prSet/>
      <dgm:spPr/>
      <dgm:t>
        <a:bodyPr/>
        <a:lstStyle/>
        <a:p>
          <a:endParaRPr lang="en-US"/>
        </a:p>
      </dgm:t>
    </dgm:pt>
    <dgm:pt modelId="{6BC0E12B-E60D-47B5-8439-11A5E7AD5EFC}">
      <dgm:prSet/>
      <dgm:spPr/>
      <dgm:t>
        <a:bodyPr/>
        <a:lstStyle/>
        <a:p>
          <a:r>
            <a:rPr lang="en-US"/>
            <a:t>Results of public outreach and GHG Inventory and high-level analysis of potential policy goals and strategies</a:t>
          </a:r>
        </a:p>
      </dgm:t>
    </dgm:pt>
    <dgm:pt modelId="{C37E2F7B-4C0D-45BA-83B8-3B10F869B07F}" type="parTrans" cxnId="{BB8FCCAD-333B-438F-90A6-09492D4055C9}">
      <dgm:prSet/>
      <dgm:spPr/>
      <dgm:t>
        <a:bodyPr/>
        <a:lstStyle/>
        <a:p>
          <a:endParaRPr lang="en-US"/>
        </a:p>
      </dgm:t>
    </dgm:pt>
    <dgm:pt modelId="{2643C2E1-7FD9-4C5D-B5F7-6680F67BE781}" type="sibTrans" cxnId="{BB8FCCAD-333B-438F-90A6-09492D4055C9}">
      <dgm:prSet/>
      <dgm:spPr/>
      <dgm:t>
        <a:bodyPr/>
        <a:lstStyle/>
        <a:p>
          <a:endParaRPr lang="en-US"/>
        </a:p>
      </dgm:t>
    </dgm:pt>
    <dgm:pt modelId="{B42F4DD1-98EE-425A-8127-A47ADF842F62}">
      <dgm:prSet/>
      <dgm:spPr/>
      <dgm:t>
        <a:bodyPr/>
        <a:lstStyle/>
        <a:p>
          <a:r>
            <a:rPr lang="en-US"/>
            <a:t>June: Review of Refined Goals and Policies</a:t>
          </a:r>
        </a:p>
      </dgm:t>
    </dgm:pt>
    <dgm:pt modelId="{565C6170-350D-461F-8317-C7366CE7950C}" type="parTrans" cxnId="{62286BDF-AA2F-41CF-9435-61A702B2833F}">
      <dgm:prSet/>
      <dgm:spPr/>
      <dgm:t>
        <a:bodyPr/>
        <a:lstStyle/>
        <a:p>
          <a:endParaRPr lang="en-US"/>
        </a:p>
      </dgm:t>
    </dgm:pt>
    <dgm:pt modelId="{DBE010A6-431B-464B-817B-255CF28F914B}" type="sibTrans" cxnId="{62286BDF-AA2F-41CF-9435-61A702B2833F}">
      <dgm:prSet/>
      <dgm:spPr/>
      <dgm:t>
        <a:bodyPr/>
        <a:lstStyle/>
        <a:p>
          <a:endParaRPr lang="en-US"/>
        </a:p>
      </dgm:t>
    </dgm:pt>
    <dgm:pt modelId="{06E31569-2A17-4D16-B7BA-33DF1C7119AF}">
      <dgm:prSet/>
      <dgm:spPr/>
      <dgm:t>
        <a:bodyPr/>
        <a:lstStyle/>
        <a:p>
          <a:r>
            <a:rPr lang="en-US"/>
            <a:t>CPAT members will be provided with updated vision, goals, and policies in advance of the meeting with expectation they will provide feedback</a:t>
          </a:r>
        </a:p>
      </dgm:t>
    </dgm:pt>
    <dgm:pt modelId="{F735F638-79FA-40AD-A003-0CADDB1A2C24}" type="parTrans" cxnId="{99353F00-52E8-43FE-AEC5-167C92B4A0E8}">
      <dgm:prSet/>
      <dgm:spPr/>
      <dgm:t>
        <a:bodyPr/>
        <a:lstStyle/>
        <a:p>
          <a:endParaRPr lang="en-US"/>
        </a:p>
      </dgm:t>
    </dgm:pt>
    <dgm:pt modelId="{A4A033F1-B50B-4F56-AC60-09BEE97FBE32}" type="sibTrans" cxnId="{99353F00-52E8-43FE-AEC5-167C92B4A0E8}">
      <dgm:prSet/>
      <dgm:spPr/>
      <dgm:t>
        <a:bodyPr/>
        <a:lstStyle/>
        <a:p>
          <a:endParaRPr lang="en-US"/>
        </a:p>
      </dgm:t>
    </dgm:pt>
    <dgm:pt modelId="{8019E7A3-B167-47FF-A072-E1C0E98FB10F}">
      <dgm:prSet/>
      <dgm:spPr/>
      <dgm:t>
        <a:bodyPr/>
        <a:lstStyle/>
        <a:p>
          <a:r>
            <a:rPr lang="en-US"/>
            <a:t>Discuss feedback received from the CPAT on the refined vision, goals, and policies</a:t>
          </a:r>
        </a:p>
      </dgm:t>
    </dgm:pt>
    <dgm:pt modelId="{FC99E09E-F4C6-4D13-9C38-2F583FE90AC5}" type="parTrans" cxnId="{A47F2432-CC13-431E-83F6-E33565235759}">
      <dgm:prSet/>
      <dgm:spPr/>
      <dgm:t>
        <a:bodyPr/>
        <a:lstStyle/>
        <a:p>
          <a:endParaRPr lang="en-US"/>
        </a:p>
      </dgm:t>
    </dgm:pt>
    <dgm:pt modelId="{197C273C-2902-46E8-BD69-9A8820F41912}" type="sibTrans" cxnId="{A47F2432-CC13-431E-83F6-E33565235759}">
      <dgm:prSet/>
      <dgm:spPr/>
      <dgm:t>
        <a:bodyPr/>
        <a:lstStyle/>
        <a:p>
          <a:endParaRPr lang="en-US"/>
        </a:p>
      </dgm:t>
    </dgm:pt>
    <dgm:pt modelId="{48948D6D-2B64-4B32-9EC6-ED3D44B26BAD}" type="pres">
      <dgm:prSet presAssocID="{9E9F3DAB-C3DE-471E-9324-0C3410A49DB5}" presName="linear" presStyleCnt="0">
        <dgm:presLayoutVars>
          <dgm:dir/>
          <dgm:resizeHandles val="exact"/>
        </dgm:presLayoutVars>
      </dgm:prSet>
      <dgm:spPr/>
    </dgm:pt>
    <dgm:pt modelId="{5774D030-68AE-4267-BB0D-535C14B51CC3}" type="pres">
      <dgm:prSet presAssocID="{440C594D-08C1-4F6A-BE2E-D825328DFE46}" presName="comp" presStyleCnt="0"/>
      <dgm:spPr/>
    </dgm:pt>
    <dgm:pt modelId="{26E2CFEB-5AFF-405E-9D8C-BE33F68B9399}" type="pres">
      <dgm:prSet presAssocID="{440C594D-08C1-4F6A-BE2E-D825328DFE46}" presName="box" presStyleLbl="node1" presStyleIdx="0" presStyleCnt="3" custLinFactNeighborX="-2226" custLinFactNeighborY="-2512"/>
      <dgm:spPr/>
    </dgm:pt>
    <dgm:pt modelId="{09DAC926-51E0-400C-8491-307C38B52EFC}" type="pres">
      <dgm:prSet presAssocID="{440C594D-08C1-4F6A-BE2E-D825328DFE46}"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extLst>
        <a:ext uri="{E40237B7-FDA0-4F09-8148-C483321AD2D9}">
          <dgm14:cNvPr xmlns:dgm14="http://schemas.microsoft.com/office/drawing/2010/diagram" id="0" name="" descr="Tall bamboo trees"/>
        </a:ext>
      </dgm:extLst>
    </dgm:pt>
    <dgm:pt modelId="{6F90D101-19E8-413B-A51E-F4236CFF4821}" type="pres">
      <dgm:prSet presAssocID="{440C594D-08C1-4F6A-BE2E-D825328DFE46}" presName="text" presStyleLbl="node1" presStyleIdx="0" presStyleCnt="3">
        <dgm:presLayoutVars>
          <dgm:bulletEnabled val="1"/>
        </dgm:presLayoutVars>
      </dgm:prSet>
      <dgm:spPr/>
    </dgm:pt>
    <dgm:pt modelId="{E04DD359-D21F-47BB-9351-30425405226C}" type="pres">
      <dgm:prSet presAssocID="{CDBAA173-2EC0-4A95-A090-2DC93F95E118}" presName="spacer" presStyleCnt="0"/>
      <dgm:spPr/>
    </dgm:pt>
    <dgm:pt modelId="{38707619-B7B9-4073-9876-3E5296DDFC2D}" type="pres">
      <dgm:prSet presAssocID="{14D1C9AD-D8CC-449E-9AF4-478CA20556C1}" presName="comp" presStyleCnt="0"/>
      <dgm:spPr/>
    </dgm:pt>
    <dgm:pt modelId="{55128F85-4AD8-4068-888A-969DD9A76DC4}" type="pres">
      <dgm:prSet presAssocID="{14D1C9AD-D8CC-449E-9AF4-478CA20556C1}" presName="box" presStyleLbl="node1" presStyleIdx="1" presStyleCnt="3"/>
      <dgm:spPr/>
    </dgm:pt>
    <dgm:pt modelId="{882A8201-952F-4C80-A1F0-320A5474797B}" type="pres">
      <dgm:prSet presAssocID="{14D1C9AD-D8CC-449E-9AF4-478CA20556C1}"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dgm:spPr>
      <dgm:extLst>
        <a:ext uri="{E40237B7-FDA0-4F09-8148-C483321AD2D9}">
          <dgm14:cNvPr xmlns:dgm14="http://schemas.microsoft.com/office/drawing/2010/diagram" id="0" name="" descr="Multi-colored dialogue boxes"/>
        </a:ext>
      </dgm:extLst>
    </dgm:pt>
    <dgm:pt modelId="{98E554AB-8E68-4FED-9BD4-FB74B4FF611B}" type="pres">
      <dgm:prSet presAssocID="{14D1C9AD-D8CC-449E-9AF4-478CA20556C1}" presName="text" presStyleLbl="node1" presStyleIdx="1" presStyleCnt="3">
        <dgm:presLayoutVars>
          <dgm:bulletEnabled val="1"/>
        </dgm:presLayoutVars>
      </dgm:prSet>
      <dgm:spPr/>
    </dgm:pt>
    <dgm:pt modelId="{067C732B-0131-4F05-AFB3-404E31AA3C0D}" type="pres">
      <dgm:prSet presAssocID="{5FC379C2-5DA7-4C3F-B986-1C3436E663BC}" presName="spacer" presStyleCnt="0"/>
      <dgm:spPr/>
    </dgm:pt>
    <dgm:pt modelId="{AD414DA5-3610-4961-8481-FAE19959C52A}" type="pres">
      <dgm:prSet presAssocID="{B42F4DD1-98EE-425A-8127-A47ADF842F62}" presName="comp" presStyleCnt="0"/>
      <dgm:spPr/>
    </dgm:pt>
    <dgm:pt modelId="{D6381AA7-916D-47BE-BE5E-6F3DD1730E41}" type="pres">
      <dgm:prSet presAssocID="{B42F4DD1-98EE-425A-8127-A47ADF842F62}" presName="box" presStyleLbl="node1" presStyleIdx="2" presStyleCnt="3"/>
      <dgm:spPr/>
    </dgm:pt>
    <dgm:pt modelId="{BCC8002D-4918-4150-AD66-CF5DC69C5852}" type="pres">
      <dgm:prSet presAssocID="{B42F4DD1-98EE-425A-8127-A47ADF842F62}"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dgm:spPr>
      <dgm:extLst>
        <a:ext uri="{E40237B7-FDA0-4F09-8148-C483321AD2D9}">
          <dgm14:cNvPr xmlns:dgm14="http://schemas.microsoft.com/office/drawing/2010/diagram" id="0" name="" descr="Hands decorating cake"/>
        </a:ext>
      </dgm:extLst>
    </dgm:pt>
    <dgm:pt modelId="{D0771A73-ECD7-4134-B334-ED658B17F6BA}" type="pres">
      <dgm:prSet presAssocID="{B42F4DD1-98EE-425A-8127-A47ADF842F62}" presName="text" presStyleLbl="node1" presStyleIdx="2" presStyleCnt="3">
        <dgm:presLayoutVars>
          <dgm:bulletEnabled val="1"/>
        </dgm:presLayoutVars>
      </dgm:prSet>
      <dgm:spPr/>
    </dgm:pt>
  </dgm:ptLst>
  <dgm:cxnLst>
    <dgm:cxn modelId="{99353F00-52E8-43FE-AEC5-167C92B4A0E8}" srcId="{B42F4DD1-98EE-425A-8127-A47ADF842F62}" destId="{06E31569-2A17-4D16-B7BA-33DF1C7119AF}" srcOrd="0" destOrd="0" parTransId="{F735F638-79FA-40AD-A003-0CADDB1A2C24}" sibTransId="{A4A033F1-B50B-4F56-AC60-09BEE97FBE32}"/>
    <dgm:cxn modelId="{EB27E815-42AB-4FD5-A08E-BC86536E7FEA}" type="presOf" srcId="{9E9F3DAB-C3DE-471E-9324-0C3410A49DB5}" destId="{48948D6D-2B64-4B32-9EC6-ED3D44B26BAD}" srcOrd="0" destOrd="0" presId="urn:microsoft.com/office/officeart/2005/8/layout/vList4"/>
    <dgm:cxn modelId="{AAC82D19-1C60-4A96-89A9-F61C59FDAF70}" srcId="{14D1C9AD-D8CC-449E-9AF4-478CA20556C1}" destId="{A0B8F585-1FAA-4473-AB71-948D895A7C53}" srcOrd="1" destOrd="0" parTransId="{2134E759-F584-4179-BC87-3BF9FB795D39}" sibTransId="{1844A842-5732-409D-BDA6-101FF332DB6B}"/>
    <dgm:cxn modelId="{4265DD1E-0D0E-44A5-BCDE-3CD5726B74F4}" type="presOf" srcId="{14D1C9AD-D8CC-449E-9AF4-478CA20556C1}" destId="{55128F85-4AD8-4068-888A-969DD9A76DC4}" srcOrd="0" destOrd="0" presId="urn:microsoft.com/office/officeart/2005/8/layout/vList4"/>
    <dgm:cxn modelId="{C801591F-118A-4341-8EC5-9CE854BF3864}" type="presOf" srcId="{440C594D-08C1-4F6A-BE2E-D825328DFE46}" destId="{26E2CFEB-5AFF-405E-9D8C-BE33F68B9399}" srcOrd="0" destOrd="0" presId="urn:microsoft.com/office/officeart/2005/8/layout/vList4"/>
    <dgm:cxn modelId="{21561924-CED4-4CF1-8369-422F18F900F9}" type="presOf" srcId="{06E31569-2A17-4D16-B7BA-33DF1C7119AF}" destId="{D0771A73-ECD7-4134-B334-ED658B17F6BA}" srcOrd="1" destOrd="1" presId="urn:microsoft.com/office/officeart/2005/8/layout/vList4"/>
    <dgm:cxn modelId="{0D76E929-E360-4C19-A076-702BC6518865}" type="presOf" srcId="{E76334FD-1F56-4279-99D8-CFAF27C81B91}" destId="{26E2CFEB-5AFF-405E-9D8C-BE33F68B9399}" srcOrd="0" destOrd="1" presId="urn:microsoft.com/office/officeart/2005/8/layout/vList4"/>
    <dgm:cxn modelId="{F855D82B-2233-4A56-9878-B55D6C2F4A18}" type="presOf" srcId="{5FD5F1FE-9308-4C85-8DCE-66EC9DE6496C}" destId="{26E2CFEB-5AFF-405E-9D8C-BE33F68B9399}" srcOrd="0" destOrd="2" presId="urn:microsoft.com/office/officeart/2005/8/layout/vList4"/>
    <dgm:cxn modelId="{B3CD712F-531E-40C8-934C-D8C3E6978DE4}" srcId="{9E9F3DAB-C3DE-471E-9324-0C3410A49DB5}" destId="{14D1C9AD-D8CC-449E-9AF4-478CA20556C1}" srcOrd="1" destOrd="0" parTransId="{25B4B0AF-0020-4B0F-BA2B-D22EE1732BD4}" sibTransId="{5FC379C2-5DA7-4C3F-B986-1C3436E663BC}"/>
    <dgm:cxn modelId="{A47F2432-CC13-431E-83F6-E33565235759}" srcId="{B42F4DD1-98EE-425A-8127-A47ADF842F62}" destId="{8019E7A3-B167-47FF-A072-E1C0E98FB10F}" srcOrd="1" destOrd="0" parTransId="{FC99E09E-F4C6-4D13-9C38-2F583FE90AC5}" sibTransId="{197C273C-2902-46E8-BD69-9A8820F41912}"/>
    <dgm:cxn modelId="{C8767732-2D1E-425A-80BC-26C300A7871F}" type="presOf" srcId="{A0B8F585-1FAA-4473-AB71-948D895A7C53}" destId="{55128F85-4AD8-4068-888A-969DD9A76DC4}" srcOrd="0" destOrd="2" presId="urn:microsoft.com/office/officeart/2005/8/layout/vList4"/>
    <dgm:cxn modelId="{3508593E-044E-4E38-B3F2-A3ADE2C09805}" type="presOf" srcId="{14D1C9AD-D8CC-449E-9AF4-478CA20556C1}" destId="{98E554AB-8E68-4FED-9BD4-FB74B4FF611B}" srcOrd="1" destOrd="0" presId="urn:microsoft.com/office/officeart/2005/8/layout/vList4"/>
    <dgm:cxn modelId="{D484916F-4E2F-4552-822E-8800E05DD9CC}" srcId="{440C594D-08C1-4F6A-BE2E-D825328DFE46}" destId="{5FD5F1FE-9308-4C85-8DCE-66EC9DE6496C}" srcOrd="1" destOrd="0" parTransId="{D8792F07-0011-40AC-A6D3-0C6A4A14E95A}" sibTransId="{2DB0D0B0-C5C8-4B0B-AE9B-FACCB962D177}"/>
    <dgm:cxn modelId="{D6515079-1A59-4072-9CA2-0BCA35F7E69E}" type="presOf" srcId="{B42F4DD1-98EE-425A-8127-A47ADF842F62}" destId="{D6381AA7-916D-47BE-BE5E-6F3DD1730E41}" srcOrd="0" destOrd="0" presId="urn:microsoft.com/office/officeart/2005/8/layout/vList4"/>
    <dgm:cxn modelId="{21B1E179-9337-4BB5-A674-BAEDB9A3964E}" type="presOf" srcId="{06E31569-2A17-4D16-B7BA-33DF1C7119AF}" destId="{D6381AA7-916D-47BE-BE5E-6F3DD1730E41}" srcOrd="0" destOrd="1" presId="urn:microsoft.com/office/officeart/2005/8/layout/vList4"/>
    <dgm:cxn modelId="{4281725A-E46A-4896-A2BF-1105DC2AB6ED}" type="presOf" srcId="{5FD5F1FE-9308-4C85-8DCE-66EC9DE6496C}" destId="{6F90D101-19E8-413B-A51E-F4236CFF4821}" srcOrd="1" destOrd="2" presId="urn:microsoft.com/office/officeart/2005/8/layout/vList4"/>
    <dgm:cxn modelId="{6BC1747D-CA13-4BBF-A420-5374EB304FFA}" type="presOf" srcId="{E76334FD-1F56-4279-99D8-CFAF27C81B91}" destId="{6F90D101-19E8-413B-A51E-F4236CFF4821}" srcOrd="1" destOrd="1" presId="urn:microsoft.com/office/officeart/2005/8/layout/vList4"/>
    <dgm:cxn modelId="{86A3157F-21AC-4F9E-9F32-C7783EAC6834}" type="presOf" srcId="{B42F4DD1-98EE-425A-8127-A47ADF842F62}" destId="{D0771A73-ECD7-4134-B334-ED658B17F6BA}" srcOrd="1" destOrd="0" presId="urn:microsoft.com/office/officeart/2005/8/layout/vList4"/>
    <dgm:cxn modelId="{BE8C4DA0-9F7C-4819-BBB9-296E20231F00}" type="presOf" srcId="{8019E7A3-B167-47FF-A072-E1C0E98FB10F}" destId="{D0771A73-ECD7-4134-B334-ED658B17F6BA}" srcOrd="1" destOrd="2" presId="urn:microsoft.com/office/officeart/2005/8/layout/vList4"/>
    <dgm:cxn modelId="{0B182AA7-0AF6-46FD-B360-30B69709D021}" type="presOf" srcId="{440C594D-08C1-4F6A-BE2E-D825328DFE46}" destId="{6F90D101-19E8-413B-A51E-F4236CFF4821}" srcOrd="1" destOrd="0" presId="urn:microsoft.com/office/officeart/2005/8/layout/vList4"/>
    <dgm:cxn modelId="{CE8B83A7-BC33-4B74-8433-98A6E16C44CD}" type="presOf" srcId="{8019E7A3-B167-47FF-A072-E1C0E98FB10F}" destId="{D6381AA7-916D-47BE-BE5E-6F3DD1730E41}" srcOrd="0" destOrd="2" presId="urn:microsoft.com/office/officeart/2005/8/layout/vList4"/>
    <dgm:cxn modelId="{BB8FCCAD-333B-438F-90A6-09492D4055C9}" srcId="{14D1C9AD-D8CC-449E-9AF4-478CA20556C1}" destId="{6BC0E12B-E60D-47B5-8439-11A5E7AD5EFC}" srcOrd="0" destOrd="0" parTransId="{C37E2F7B-4C0D-45BA-83B8-3B10F869B07F}" sibTransId="{2643C2E1-7FD9-4C5D-B5F7-6680F67BE781}"/>
    <dgm:cxn modelId="{B1A60FB6-B4A9-4715-AF08-AE2554598FB7}" srcId="{9E9F3DAB-C3DE-471E-9324-0C3410A49DB5}" destId="{440C594D-08C1-4F6A-BE2E-D825328DFE46}" srcOrd="0" destOrd="0" parTransId="{9276DD8A-E4CD-475C-8CFC-EAE793D99985}" sibTransId="{CDBAA173-2EC0-4A95-A090-2DC93F95E118}"/>
    <dgm:cxn modelId="{ACD97EDB-42EB-4D6F-86A7-AA07C2D68B5B}" type="presOf" srcId="{6BC0E12B-E60D-47B5-8439-11A5E7AD5EFC}" destId="{55128F85-4AD8-4068-888A-969DD9A76DC4}" srcOrd="0" destOrd="1" presId="urn:microsoft.com/office/officeart/2005/8/layout/vList4"/>
    <dgm:cxn modelId="{62286BDF-AA2F-41CF-9435-61A702B2833F}" srcId="{9E9F3DAB-C3DE-471E-9324-0C3410A49DB5}" destId="{B42F4DD1-98EE-425A-8127-A47ADF842F62}" srcOrd="2" destOrd="0" parTransId="{565C6170-350D-461F-8317-C7366CE7950C}" sibTransId="{DBE010A6-431B-464B-817B-255CF28F914B}"/>
    <dgm:cxn modelId="{16D08EDF-4A71-49A0-BC69-A4DEE4902BB4}" srcId="{440C594D-08C1-4F6A-BE2E-D825328DFE46}" destId="{E76334FD-1F56-4279-99D8-CFAF27C81B91}" srcOrd="0" destOrd="0" parTransId="{8B125F4A-DFC1-47BF-8B14-92EC835BEA02}" sibTransId="{28ED492D-C352-4E07-946A-42C35CCF029E}"/>
    <dgm:cxn modelId="{6C0743E7-9295-4F2A-A59F-955CA1E058FC}" type="presOf" srcId="{6BC0E12B-E60D-47B5-8439-11A5E7AD5EFC}" destId="{98E554AB-8E68-4FED-9BD4-FB74B4FF611B}" srcOrd="1" destOrd="1" presId="urn:microsoft.com/office/officeart/2005/8/layout/vList4"/>
    <dgm:cxn modelId="{3E4050EB-A840-42BF-A518-276E0E5C462F}" type="presOf" srcId="{A0B8F585-1FAA-4473-AB71-948D895A7C53}" destId="{98E554AB-8E68-4FED-9BD4-FB74B4FF611B}" srcOrd="1" destOrd="2" presId="urn:microsoft.com/office/officeart/2005/8/layout/vList4"/>
    <dgm:cxn modelId="{FE1B51D0-C16C-4C0E-AEC4-27BDDAB50113}" type="presParOf" srcId="{48948D6D-2B64-4B32-9EC6-ED3D44B26BAD}" destId="{5774D030-68AE-4267-BB0D-535C14B51CC3}" srcOrd="0" destOrd="0" presId="urn:microsoft.com/office/officeart/2005/8/layout/vList4"/>
    <dgm:cxn modelId="{B1494465-0C92-49D6-8E41-C0CFE044CF97}" type="presParOf" srcId="{5774D030-68AE-4267-BB0D-535C14B51CC3}" destId="{26E2CFEB-5AFF-405E-9D8C-BE33F68B9399}" srcOrd="0" destOrd="0" presId="urn:microsoft.com/office/officeart/2005/8/layout/vList4"/>
    <dgm:cxn modelId="{3C11D5C8-DEE9-49C2-B618-AD5E9AA3CFCC}" type="presParOf" srcId="{5774D030-68AE-4267-BB0D-535C14B51CC3}" destId="{09DAC926-51E0-400C-8491-307C38B52EFC}" srcOrd="1" destOrd="0" presId="urn:microsoft.com/office/officeart/2005/8/layout/vList4"/>
    <dgm:cxn modelId="{1A4AEFD3-2946-433B-BA01-1EBFC05524D5}" type="presParOf" srcId="{5774D030-68AE-4267-BB0D-535C14B51CC3}" destId="{6F90D101-19E8-413B-A51E-F4236CFF4821}" srcOrd="2" destOrd="0" presId="urn:microsoft.com/office/officeart/2005/8/layout/vList4"/>
    <dgm:cxn modelId="{FFBA5CCC-C140-4655-A69A-28B5D356A17F}" type="presParOf" srcId="{48948D6D-2B64-4B32-9EC6-ED3D44B26BAD}" destId="{E04DD359-D21F-47BB-9351-30425405226C}" srcOrd="1" destOrd="0" presId="urn:microsoft.com/office/officeart/2005/8/layout/vList4"/>
    <dgm:cxn modelId="{F6A61C81-B226-4F00-8288-3F78B4D38679}" type="presParOf" srcId="{48948D6D-2B64-4B32-9EC6-ED3D44B26BAD}" destId="{38707619-B7B9-4073-9876-3E5296DDFC2D}" srcOrd="2" destOrd="0" presId="urn:microsoft.com/office/officeart/2005/8/layout/vList4"/>
    <dgm:cxn modelId="{A1524B1F-AEC6-4F64-849D-3F2CBBF9569E}" type="presParOf" srcId="{38707619-B7B9-4073-9876-3E5296DDFC2D}" destId="{55128F85-4AD8-4068-888A-969DD9A76DC4}" srcOrd="0" destOrd="0" presId="urn:microsoft.com/office/officeart/2005/8/layout/vList4"/>
    <dgm:cxn modelId="{1466AD83-7D7D-47A2-BF3C-D688A33E3224}" type="presParOf" srcId="{38707619-B7B9-4073-9876-3E5296DDFC2D}" destId="{882A8201-952F-4C80-A1F0-320A5474797B}" srcOrd="1" destOrd="0" presId="urn:microsoft.com/office/officeart/2005/8/layout/vList4"/>
    <dgm:cxn modelId="{3B6D92CE-D573-4A03-8C2D-6AADD23CE33C}" type="presParOf" srcId="{38707619-B7B9-4073-9876-3E5296DDFC2D}" destId="{98E554AB-8E68-4FED-9BD4-FB74B4FF611B}" srcOrd="2" destOrd="0" presId="urn:microsoft.com/office/officeart/2005/8/layout/vList4"/>
    <dgm:cxn modelId="{E0FD2E14-72B1-463F-8DF7-5A2F93C0988B}" type="presParOf" srcId="{48948D6D-2B64-4B32-9EC6-ED3D44B26BAD}" destId="{067C732B-0131-4F05-AFB3-404E31AA3C0D}" srcOrd="3" destOrd="0" presId="urn:microsoft.com/office/officeart/2005/8/layout/vList4"/>
    <dgm:cxn modelId="{ACB0591B-44A7-4F07-9ECF-A511C9C6D94B}" type="presParOf" srcId="{48948D6D-2B64-4B32-9EC6-ED3D44B26BAD}" destId="{AD414DA5-3610-4961-8481-FAE19959C52A}" srcOrd="4" destOrd="0" presId="urn:microsoft.com/office/officeart/2005/8/layout/vList4"/>
    <dgm:cxn modelId="{C0DF65B8-6C93-40BE-A4E3-221862914BBA}" type="presParOf" srcId="{AD414DA5-3610-4961-8481-FAE19959C52A}" destId="{D6381AA7-916D-47BE-BE5E-6F3DD1730E41}" srcOrd="0" destOrd="0" presId="urn:microsoft.com/office/officeart/2005/8/layout/vList4"/>
    <dgm:cxn modelId="{51279031-1DEC-4495-BA35-88A5FE1AFFB6}" type="presParOf" srcId="{AD414DA5-3610-4961-8481-FAE19959C52A}" destId="{BCC8002D-4918-4150-AD66-CF5DC69C5852}" srcOrd="1" destOrd="0" presId="urn:microsoft.com/office/officeart/2005/8/layout/vList4"/>
    <dgm:cxn modelId="{609809DB-8061-492C-87C4-DCBD6E9E09CE}" type="presParOf" srcId="{AD414DA5-3610-4961-8481-FAE19959C52A}" destId="{D0771A73-ECD7-4134-B334-ED658B17F6B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2CFEB-5AFF-405E-9D8C-BE33F68B9399}">
      <dsp:nvSpPr>
        <dsp:cNvPr id="0" name=""/>
        <dsp:cNvSpPr/>
      </dsp:nvSpPr>
      <dsp:spPr>
        <a:xfrm>
          <a:off x="0" y="0"/>
          <a:ext cx="7416800" cy="19734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March: Review Potential Goals and Policies</a:t>
          </a:r>
        </a:p>
        <a:p>
          <a:pPr marL="171450" lvl="1" indent="-171450" algn="l" defTabSz="844550">
            <a:lnSpc>
              <a:spcPct val="90000"/>
            </a:lnSpc>
            <a:spcBef>
              <a:spcPct val="0"/>
            </a:spcBef>
            <a:spcAft>
              <a:spcPct val="15000"/>
            </a:spcAft>
            <a:buChar char="•"/>
          </a:pPr>
          <a:r>
            <a:rPr lang="en-US" sz="1900" kern="1200"/>
            <a:t>Members will be provided with a list of potential goals on policies based on SWOT in advance</a:t>
          </a:r>
        </a:p>
        <a:p>
          <a:pPr marL="171450" lvl="1" indent="-171450" algn="l" defTabSz="844550">
            <a:lnSpc>
              <a:spcPct val="90000"/>
            </a:lnSpc>
            <a:spcBef>
              <a:spcPct val="0"/>
            </a:spcBef>
            <a:spcAft>
              <a:spcPct val="15000"/>
            </a:spcAft>
            <a:buChar char="•"/>
          </a:pPr>
          <a:r>
            <a:rPr lang="en-US" sz="1900" kern="1200"/>
            <a:t>CPAT will provide feedback on goals and policies</a:t>
          </a:r>
        </a:p>
      </dsp:txBody>
      <dsp:txXfrm>
        <a:off x="1680706" y="0"/>
        <a:ext cx="5736093" cy="1973460"/>
      </dsp:txXfrm>
    </dsp:sp>
    <dsp:sp modelId="{09DAC926-51E0-400C-8491-307C38B52EFC}">
      <dsp:nvSpPr>
        <dsp:cNvPr id="0" name=""/>
        <dsp:cNvSpPr/>
      </dsp:nvSpPr>
      <dsp:spPr>
        <a:xfrm>
          <a:off x="197346" y="197346"/>
          <a:ext cx="1483360" cy="157876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128F85-4AD8-4068-888A-969DD9A76DC4}">
      <dsp:nvSpPr>
        <dsp:cNvPr id="0" name=""/>
        <dsp:cNvSpPr/>
      </dsp:nvSpPr>
      <dsp:spPr>
        <a:xfrm>
          <a:off x="0" y="2170807"/>
          <a:ext cx="7416800" cy="19734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Early May: Review Survey Results and GHG Inventory Results</a:t>
          </a:r>
        </a:p>
        <a:p>
          <a:pPr marL="171450" lvl="1" indent="-171450" algn="l" defTabSz="844550">
            <a:lnSpc>
              <a:spcPct val="90000"/>
            </a:lnSpc>
            <a:spcBef>
              <a:spcPct val="0"/>
            </a:spcBef>
            <a:spcAft>
              <a:spcPct val="15000"/>
            </a:spcAft>
            <a:buChar char="•"/>
          </a:pPr>
          <a:r>
            <a:rPr lang="en-US" sz="1900" kern="1200"/>
            <a:t>Results of public outreach and GHG Inventory and high-level analysis of potential policy goals and strategies</a:t>
          </a:r>
        </a:p>
        <a:p>
          <a:pPr marL="171450" lvl="1" indent="-171450" algn="l" defTabSz="844550">
            <a:lnSpc>
              <a:spcPct val="90000"/>
            </a:lnSpc>
            <a:spcBef>
              <a:spcPct val="0"/>
            </a:spcBef>
            <a:spcAft>
              <a:spcPct val="15000"/>
            </a:spcAft>
            <a:buChar char="•"/>
          </a:pPr>
          <a:r>
            <a:rPr lang="en-US" sz="1900" kern="1200"/>
            <a:t>Discussion of potential goals and policies</a:t>
          </a:r>
        </a:p>
      </dsp:txBody>
      <dsp:txXfrm>
        <a:off x="1680706" y="2170807"/>
        <a:ext cx="5736093" cy="1973460"/>
      </dsp:txXfrm>
    </dsp:sp>
    <dsp:sp modelId="{882A8201-952F-4C80-A1F0-320A5474797B}">
      <dsp:nvSpPr>
        <dsp:cNvPr id="0" name=""/>
        <dsp:cNvSpPr/>
      </dsp:nvSpPr>
      <dsp:spPr>
        <a:xfrm>
          <a:off x="197346" y="2368153"/>
          <a:ext cx="1483360" cy="157876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381AA7-916D-47BE-BE5E-6F3DD1730E41}">
      <dsp:nvSpPr>
        <dsp:cNvPr id="0" name=""/>
        <dsp:cNvSpPr/>
      </dsp:nvSpPr>
      <dsp:spPr>
        <a:xfrm>
          <a:off x="0" y="4341614"/>
          <a:ext cx="7416800" cy="19734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June: Review of Refined Goals and Policies</a:t>
          </a:r>
        </a:p>
        <a:p>
          <a:pPr marL="171450" lvl="1" indent="-171450" algn="l" defTabSz="844550">
            <a:lnSpc>
              <a:spcPct val="90000"/>
            </a:lnSpc>
            <a:spcBef>
              <a:spcPct val="0"/>
            </a:spcBef>
            <a:spcAft>
              <a:spcPct val="15000"/>
            </a:spcAft>
            <a:buChar char="•"/>
          </a:pPr>
          <a:r>
            <a:rPr lang="en-US" sz="1900" kern="1200"/>
            <a:t>CPAT members will be provided with updated vision, goals, and policies in advance of the meeting with expectation they will provide feedback</a:t>
          </a:r>
        </a:p>
        <a:p>
          <a:pPr marL="171450" lvl="1" indent="-171450" algn="l" defTabSz="844550">
            <a:lnSpc>
              <a:spcPct val="90000"/>
            </a:lnSpc>
            <a:spcBef>
              <a:spcPct val="0"/>
            </a:spcBef>
            <a:spcAft>
              <a:spcPct val="15000"/>
            </a:spcAft>
            <a:buChar char="•"/>
          </a:pPr>
          <a:r>
            <a:rPr lang="en-US" sz="1900" kern="1200"/>
            <a:t>Discuss feedback received from the CPAT on the refined vision, goals, and policies</a:t>
          </a:r>
        </a:p>
      </dsp:txBody>
      <dsp:txXfrm>
        <a:off x="1680706" y="4341614"/>
        <a:ext cx="5736093" cy="1973460"/>
      </dsp:txXfrm>
    </dsp:sp>
    <dsp:sp modelId="{BCC8002D-4918-4150-AD66-CF5DC69C5852}">
      <dsp:nvSpPr>
        <dsp:cNvPr id="0" name=""/>
        <dsp:cNvSpPr/>
      </dsp:nvSpPr>
      <dsp:spPr>
        <a:xfrm>
          <a:off x="197346" y="4538960"/>
          <a:ext cx="1483360" cy="157876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2/27/2025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rPr>
              <a:t>House Bill 1181, signed into law in 2023, requires Washington cities and counties to add a Climate Element to their Comprehensive Plans to increase resilience and reduce greenhouse gas (GHG) emissions. For 11 counties (including Whatcom County) and the cities within, creating a GHG emissions sub-element is a mandatory part of next Comprehensive Plan update. This GHG emissions inventory supports the City’s comprehensive planning by identifying and estimating the magnitude of current emissions, which is a key step in understanding the City’s largest emissions sources and finding areas where reductions can be made. </a:t>
            </a:r>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3</a:t>
            </a:fld>
            <a:endParaRPr lang="en-US"/>
          </a:p>
        </p:txBody>
      </p:sp>
    </p:spTree>
    <p:extLst>
      <p:ext uri="{BB962C8B-B14F-4D97-AF65-F5344CB8AC3E}">
        <p14:creationId xmlns:p14="http://schemas.microsoft.com/office/powerpoint/2010/main" val="131539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2754-85CB-5398-818A-CC6C5FC48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CA32B-47E8-9016-5BF8-F9301EE6F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03FE5-1F3F-1976-5C01-E7A7A97F43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4CD16E-746E-7F64-137B-288313D0F758}"/>
              </a:ext>
            </a:extLst>
          </p:cNvPr>
          <p:cNvSpPr>
            <a:spLocks noGrp="1"/>
          </p:cNvSpPr>
          <p:nvPr>
            <p:ph type="sldNum" sz="quarter" idx="5"/>
          </p:nvPr>
        </p:nvSpPr>
        <p:spPr/>
        <p:txBody>
          <a:bodyPr/>
          <a:lstStyle/>
          <a:p>
            <a:fld id="{8C896355-3DDC-9949-861F-AD0908BFCC23}" type="slidenum">
              <a:rPr lang="en-US" smtClean="0"/>
              <a:t>4</a:t>
            </a:fld>
            <a:endParaRPr lang="en-US"/>
          </a:p>
        </p:txBody>
      </p:sp>
    </p:spTree>
    <p:extLst>
      <p:ext uri="{BB962C8B-B14F-4D97-AF65-F5344CB8AC3E}">
        <p14:creationId xmlns:p14="http://schemas.microsoft.com/office/powerpoint/2010/main" val="296538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1 = Emissions released directly within boundary. Burning the fuel and releasing emissions immediately (e.g., natural gas use in homes, transportation) </a:t>
            </a:r>
          </a:p>
          <a:p>
            <a:r>
              <a:rPr lang="en-US" dirty="0"/>
              <a:t>Most of the sources included in Ferndale’s inventory are Scope 1. More details on the next two slides.</a:t>
            </a:r>
          </a:p>
          <a:p>
            <a:r>
              <a:rPr lang="en-US" dirty="0"/>
              <a:t>Scope 2 = Grid supplied electricity (also includes steam, heating, cooling). Emissions may not be produced in Ferndale, but electricity is consumed in Ferndale. These would be PSE’s Scope 1 emissions. </a:t>
            </a:r>
          </a:p>
          <a:p>
            <a:r>
              <a:rPr lang="en-US" dirty="0"/>
              <a:t>Scope 3 = Emissions released outside city boundary but related to city activities. Example in this inventory is waste produced in Ferndale is trucked to </a:t>
            </a:r>
          </a:p>
        </p:txBody>
      </p:sp>
      <p:sp>
        <p:nvSpPr>
          <p:cNvPr id="4" name="Slide Number Placeholder 3"/>
          <p:cNvSpPr>
            <a:spLocks noGrp="1"/>
          </p:cNvSpPr>
          <p:nvPr>
            <p:ph type="sldNum" sz="quarter" idx="5"/>
          </p:nvPr>
        </p:nvSpPr>
        <p:spPr/>
        <p:txBody>
          <a:bodyPr/>
          <a:lstStyle/>
          <a:p>
            <a:fld id="{8C896355-3DDC-9949-861F-AD0908BFCC23}" type="slidenum">
              <a:rPr lang="en-US" smtClean="0"/>
              <a:t>5</a:t>
            </a:fld>
            <a:endParaRPr lang="en-US"/>
          </a:p>
        </p:txBody>
      </p:sp>
    </p:spTree>
    <p:extLst>
      <p:ext uri="{BB962C8B-B14F-4D97-AF65-F5344CB8AC3E}">
        <p14:creationId xmlns:p14="http://schemas.microsoft.com/office/powerpoint/2010/main" val="4159618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were scoping GHG inventory with Mike and Kyla, we went through 2022 Whatcom County GHG emissions analysis from Commerce and looked at included emission sources, data sources, and local relevance. Included/excluded emission sources. </a:t>
            </a:r>
          </a:p>
        </p:txBody>
      </p:sp>
      <p:sp>
        <p:nvSpPr>
          <p:cNvPr id="4" name="Slide Number Placeholder 3"/>
          <p:cNvSpPr>
            <a:spLocks noGrp="1"/>
          </p:cNvSpPr>
          <p:nvPr>
            <p:ph type="sldNum" sz="quarter" idx="5"/>
          </p:nvPr>
        </p:nvSpPr>
        <p:spPr/>
        <p:txBody>
          <a:bodyPr/>
          <a:lstStyle/>
          <a:p>
            <a:fld id="{8C896355-3DDC-9949-861F-AD0908BFCC23}" type="slidenum">
              <a:rPr lang="en-US" smtClean="0"/>
              <a:t>6</a:t>
            </a:fld>
            <a:endParaRPr lang="en-US"/>
          </a:p>
        </p:txBody>
      </p:sp>
    </p:spTree>
    <p:extLst>
      <p:ext uri="{BB962C8B-B14F-4D97-AF65-F5344CB8AC3E}">
        <p14:creationId xmlns:p14="http://schemas.microsoft.com/office/powerpoint/2010/main" val="3545676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in Whatcom County inventory that won’t be included in Ferndale inventory?</a:t>
            </a:r>
          </a:p>
          <a:p>
            <a:r>
              <a:rPr lang="en-US" dirty="0"/>
              <a:t>* </a:t>
            </a:r>
          </a:p>
        </p:txBody>
      </p:sp>
      <p:sp>
        <p:nvSpPr>
          <p:cNvPr id="4" name="Slide Number Placeholder 3"/>
          <p:cNvSpPr>
            <a:spLocks noGrp="1"/>
          </p:cNvSpPr>
          <p:nvPr>
            <p:ph type="sldNum" sz="quarter" idx="5"/>
          </p:nvPr>
        </p:nvSpPr>
        <p:spPr/>
        <p:txBody>
          <a:bodyPr/>
          <a:lstStyle/>
          <a:p>
            <a:fld id="{8C896355-3DDC-9949-861F-AD0908BFCC23}" type="slidenum">
              <a:rPr lang="en-US" smtClean="0"/>
              <a:t>7</a:t>
            </a:fld>
            <a:endParaRPr lang="en-US"/>
          </a:p>
        </p:txBody>
      </p:sp>
    </p:spTree>
    <p:extLst>
      <p:ext uri="{BB962C8B-B14F-4D97-AF65-F5344CB8AC3E}">
        <p14:creationId xmlns:p14="http://schemas.microsoft.com/office/powerpoint/2010/main" val="3751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FC8E6-567D-2D80-8D4C-B582CC14B0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8DEB84-1AF9-92E2-FAA6-9F6FCBF77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ED6F5A-380F-DEB6-A019-072DFC4D4E3F}"/>
              </a:ext>
            </a:extLst>
          </p:cNvPr>
          <p:cNvSpPr>
            <a:spLocks noGrp="1"/>
          </p:cNvSpPr>
          <p:nvPr>
            <p:ph type="body" idx="1"/>
          </p:nvPr>
        </p:nvSpPr>
        <p:spPr/>
        <p:txBody>
          <a:bodyPr/>
          <a:lstStyle/>
          <a:p>
            <a:pPr algn="l" rtl="0" fontAlgn="base">
              <a:lnSpc>
                <a:spcPts val="1376"/>
              </a:lnSpc>
            </a:pPr>
            <a:r>
              <a:rPr lang="en-US" sz="1800" b="1" i="0" dirty="0">
                <a:solidFill>
                  <a:srgbClr val="000000"/>
                </a:solidFill>
                <a:effectLst/>
                <a:latin typeface="Aptos" panose="020B0004020202020204" pitchFamily="34" charset="0"/>
              </a:rPr>
              <a:t>Internal factors:</a:t>
            </a:r>
            <a:r>
              <a:rPr lang="en-US" sz="1800" b="0" i="0" dirty="0">
                <a:solidFill>
                  <a:srgbClr val="000000"/>
                </a:solidFill>
                <a:effectLst/>
                <a:latin typeface="Aptos" panose="020B0004020202020204" pitchFamily="34" charset="0"/>
              </a:rPr>
              <a:t> Strengths and weaknesses are internal factors within an organization. Examples include people, culture, budget, policies, programs, and relationships.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376"/>
              </a:lnSpc>
            </a:pPr>
            <a:r>
              <a:rPr lang="en-US" sz="1800" b="1" i="0" dirty="0">
                <a:solidFill>
                  <a:srgbClr val="000000"/>
                </a:solidFill>
                <a:effectLst/>
                <a:latin typeface="Aptos" panose="020B0004020202020204" pitchFamily="34" charset="0"/>
              </a:rPr>
              <a:t>External factors:</a:t>
            </a:r>
            <a:r>
              <a:rPr lang="en-US" sz="1800" b="0" i="0" dirty="0">
                <a:solidFill>
                  <a:srgbClr val="000000"/>
                </a:solidFill>
                <a:effectLst/>
                <a:latin typeface="Aptos" panose="020B0004020202020204" pitchFamily="34" charset="0"/>
              </a:rPr>
              <a:t> Opportunities and threats are external factors in the market or environment that can affect the organization. Examples include emerging markets, legislation, technology, environmental risks, and economic issues. </a:t>
            </a:r>
            <a:endParaRPr lang="en-US" b="0" i="0" dirty="0">
              <a:solidFill>
                <a:srgbClr val="000000"/>
              </a:solidFill>
              <a:effectLst/>
              <a:latin typeface="Segoe UI" panose="020B0502040204020203" pitchFamily="34" charset="0"/>
            </a:endParaRPr>
          </a:p>
          <a:p>
            <a:endParaRPr lang="en-US" dirty="0"/>
          </a:p>
          <a:p>
            <a:pPr algn="l" rtl="0" fontAlgn="base">
              <a:lnSpc>
                <a:spcPts val="1376"/>
              </a:lnSpc>
            </a:pPr>
            <a:r>
              <a:rPr lang="en-US" sz="1800" b="1" i="0" dirty="0">
                <a:solidFill>
                  <a:srgbClr val="000000"/>
                </a:solidFill>
                <a:effectLst/>
                <a:latin typeface="Aptos" panose="020B0004020202020204" pitchFamily="34" charset="0"/>
              </a:rPr>
              <a:t>Strengths: </a:t>
            </a: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1. What do we do best?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2. What unique knowledge, talent, or resources do we have?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3. What advantages do we have?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4. What do other people say we do well?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5. What resources do we have available?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6. What is our greatest achievement?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376"/>
              </a:lnSpc>
            </a:pPr>
            <a:r>
              <a:rPr lang="en-US" sz="1800" b="1" i="0" dirty="0">
                <a:solidFill>
                  <a:srgbClr val="000000"/>
                </a:solidFill>
                <a:effectLst/>
                <a:latin typeface="Aptos" panose="020B0004020202020204" pitchFamily="34" charset="0"/>
              </a:rPr>
              <a:t>Weaknesses: </a:t>
            </a: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1. What could we improve?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2. What knowledge, talent, skills and/or resources are we lacking?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3. What disadvantages do we have?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4. What do other people say we don’t do well?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5. In what areas do we need more training?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6. What customer complaints have we had about our services?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376"/>
              </a:lnSpc>
            </a:pPr>
            <a:r>
              <a:rPr lang="en-US" sz="1800" b="1" i="0" dirty="0">
                <a:solidFill>
                  <a:srgbClr val="000000"/>
                </a:solidFill>
                <a:effectLst/>
                <a:latin typeface="Aptos" panose="020B0004020202020204" pitchFamily="34" charset="0"/>
              </a:rPr>
              <a:t>Opportunities: </a:t>
            </a: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1. How can we turn our strengths into opportunities?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2. How can we turn our weaknesses into opportunities?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3. Is there a need in our agency that no one is meeting?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4. What could we do today that isn’t being done?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5. How is our field changing? How can we take advantage of those changes?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6. Who could we support? How could we support them?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376"/>
              </a:lnSpc>
            </a:pPr>
            <a:r>
              <a:rPr lang="en-US" sz="1800" b="1" i="0" dirty="0">
                <a:solidFill>
                  <a:srgbClr val="000000"/>
                </a:solidFill>
                <a:effectLst/>
                <a:latin typeface="Aptos" panose="020B0004020202020204" pitchFamily="34" charset="0"/>
              </a:rPr>
              <a:t>Threats: </a:t>
            </a: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1. What obstacles do we face?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2. Could any of our weaknesses prevent our unit from meeting our goals?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3. Who and/or what might cause us problems in the future? How?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4. Are there any standards, policies, and/or legislation changing that might negatively impact us?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5. Are we competing with others to provide service?  </a:t>
            </a:r>
            <a:endParaRPr lang="en-US" b="0" i="0" dirty="0">
              <a:solidFill>
                <a:srgbClr val="000000"/>
              </a:solidFill>
              <a:effectLst/>
              <a:latin typeface="Segoe UI" panose="020B0502040204020203" pitchFamily="34" charset="0"/>
            </a:endParaRPr>
          </a:p>
          <a:p>
            <a:pPr algn="l" rtl="0" fontAlgn="base">
              <a:lnSpc>
                <a:spcPts val="1376"/>
              </a:lnSpc>
            </a:pPr>
            <a:r>
              <a:rPr lang="en-US" sz="1800" b="0" i="0" dirty="0">
                <a:solidFill>
                  <a:srgbClr val="000000"/>
                </a:solidFill>
                <a:effectLst/>
                <a:latin typeface="Aptos" panose="020B0004020202020204" pitchFamily="34" charset="0"/>
              </a:rPr>
              <a:t>6. Are there changes in our field or in technology that could threaten our success?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a:extLst>
              <a:ext uri="{FF2B5EF4-FFF2-40B4-BE49-F238E27FC236}">
                <a16:creationId xmlns:a16="http://schemas.microsoft.com/office/drawing/2014/main" id="{A4C4CCD1-F31F-4E1B-AF98-1DFB4068A4B0}"/>
              </a:ext>
            </a:extLst>
          </p:cNvPr>
          <p:cNvSpPr>
            <a:spLocks noGrp="1"/>
          </p:cNvSpPr>
          <p:nvPr>
            <p:ph type="sldNum" sz="quarter" idx="5"/>
          </p:nvPr>
        </p:nvSpPr>
        <p:spPr/>
        <p:txBody>
          <a:bodyPr/>
          <a:lstStyle/>
          <a:p>
            <a:fld id="{8C896355-3DDC-9949-861F-AD0908BFCC23}" type="slidenum">
              <a:rPr lang="en-US" smtClean="0"/>
              <a:t>8</a:t>
            </a:fld>
            <a:endParaRPr lang="en-US"/>
          </a:p>
        </p:txBody>
      </p:sp>
    </p:spTree>
    <p:extLst>
      <p:ext uri="{BB962C8B-B14F-4D97-AF65-F5344CB8AC3E}">
        <p14:creationId xmlns:p14="http://schemas.microsoft.com/office/powerpoint/2010/main" val="1937853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9</a:t>
            </a:fld>
            <a:endParaRPr lang="en-US"/>
          </a:p>
        </p:txBody>
      </p:sp>
    </p:spTree>
    <p:extLst>
      <p:ext uri="{BB962C8B-B14F-4D97-AF65-F5344CB8AC3E}">
        <p14:creationId xmlns:p14="http://schemas.microsoft.com/office/powerpoint/2010/main" val="30242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Visit Bellingham</a:t>
            </a:r>
          </a:p>
        </p:txBody>
      </p:sp>
      <p:sp>
        <p:nvSpPr>
          <p:cNvPr id="4" name="Slide Number Placeholder 3"/>
          <p:cNvSpPr>
            <a:spLocks noGrp="1"/>
          </p:cNvSpPr>
          <p:nvPr>
            <p:ph type="sldNum" sz="quarter" idx="5"/>
          </p:nvPr>
        </p:nvSpPr>
        <p:spPr/>
        <p:txBody>
          <a:bodyPr/>
          <a:lstStyle/>
          <a:p>
            <a:fld id="{8C896355-3DDC-9949-861F-AD0908BFCC23}" type="slidenum">
              <a:rPr lang="en-US" smtClean="0"/>
              <a:t>11</a:t>
            </a:fld>
            <a:endParaRPr lang="en-US"/>
          </a:p>
        </p:txBody>
      </p:sp>
    </p:spTree>
    <p:extLst>
      <p:ext uri="{BB962C8B-B14F-4D97-AF65-F5344CB8AC3E}">
        <p14:creationId xmlns:p14="http://schemas.microsoft.com/office/powerpoint/2010/main" val="3171452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Tree>
    <p:extLst>
      <p:ext uri="{BB962C8B-B14F-4D97-AF65-F5344CB8AC3E}">
        <p14:creationId xmlns:p14="http://schemas.microsoft.com/office/powerpoint/2010/main" val="252126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996124"/>
            <a:ext cx="4297680" cy="1621619"/>
          </a:xfrm>
        </p:spPr>
        <p:txBody>
          <a:bodyPr/>
          <a:lstStyle>
            <a:lvl1pPr>
              <a:defRPr sz="3600" spc="0"/>
            </a:lvl1p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
        <p:nvSpPr>
          <p:cNvPr id="7" name="Picture Placeholder 4"/>
          <p:cNvSpPr>
            <a:spLocks noGrp="1"/>
          </p:cNvSpPr>
          <p:nvPr>
            <p:ph type="pic" sz="quarter" idx="11" hasCustomPrompt="1"/>
          </p:nvPr>
        </p:nvSpPr>
        <p:spPr>
          <a:xfrm>
            <a:off x="4653154" y="2290219"/>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2" hasCustomPrompt="1"/>
          </p:nvPr>
        </p:nvSpPr>
        <p:spPr>
          <a:xfrm>
            <a:off x="4653154" y="423510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8" name="Picture Placeholder 4"/>
          <p:cNvSpPr>
            <a:spLocks noGrp="1"/>
          </p:cNvSpPr>
          <p:nvPr>
            <p:ph type="pic" sz="quarter" idx="12" hasCustomPrompt="1"/>
          </p:nvPr>
        </p:nvSpPr>
        <p:spPr>
          <a:xfrm>
            <a:off x="4653154" y="465523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3" hasCustomPrompt="1"/>
          </p:nvPr>
        </p:nvSpPr>
        <p:spPr>
          <a:xfrm>
            <a:off x="4653154"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4" hasCustomPrompt="1"/>
          </p:nvPr>
        </p:nvSpPr>
        <p:spPr>
          <a:xfrm>
            <a:off x="4653154"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4"/>
          <p:cNvSpPr>
            <a:spLocks noGrp="1"/>
          </p:cNvSpPr>
          <p:nvPr>
            <p:ph type="pic" sz="quarter" idx="13" hasCustomPrompt="1"/>
          </p:nvPr>
        </p:nvSpPr>
        <p:spPr>
          <a:xfrm>
            <a:off x="4653154"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4653154"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
        <p:nvSpPr>
          <p:cNvPr id="2" name="Text Placeholder 10">
            <a:extLst>
              <a:ext uri="{FF2B5EF4-FFF2-40B4-BE49-F238E27FC236}">
                <a16:creationId xmlns:a16="http://schemas.microsoft.com/office/drawing/2014/main" id="{DB007A2A-9D79-77F0-3714-5907CECE1650}"/>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996125"/>
            <a:ext cx="8477747" cy="745212"/>
          </a:xfrm>
        </p:spPr>
        <p:txBody>
          <a:bodyPr/>
          <a:lstStyle>
            <a:lvl1pPr algn="ctr">
              <a:defRPr sz="3600" spc="0"/>
            </a:lvl1p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1759450"/>
            <a:ext cx="4229100" cy="1621619"/>
          </a:xfrm>
        </p:spPr>
        <p:txBody>
          <a:bodyPr/>
          <a:lstStyle>
            <a:lvl1pPr>
              <a:defRPr sz="3600" spc="0"/>
            </a:lvl1pPr>
          </a:lstStyle>
          <a:p>
            <a:r>
              <a:rPr lang="en-US"/>
              <a:t>CLICK TO EDIT MASTER TITLE STYLE</a:t>
            </a:r>
          </a:p>
        </p:txBody>
      </p:sp>
      <p:sp>
        <p:nvSpPr>
          <p:cNvPr id="6" name="Picture Placeholder 4"/>
          <p:cNvSpPr>
            <a:spLocks noGrp="1"/>
          </p:cNvSpPr>
          <p:nvPr>
            <p:ph type="pic" sz="quarter" idx="11" hasCustomPrompt="1"/>
          </p:nvPr>
        </p:nvSpPr>
        <p:spPr>
          <a:xfrm>
            <a:off x="0" y="3927944"/>
            <a:ext cx="121920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 name="Text Placeholder 10">
            <a:extLst>
              <a:ext uri="{FF2B5EF4-FFF2-40B4-BE49-F238E27FC236}">
                <a16:creationId xmlns:a16="http://schemas.microsoft.com/office/drawing/2014/main" id="{95D3C8C2-D57D-DB66-D1F6-B2FC9077BDC6}"/>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extLst>
      <p:ext uri="{BB962C8B-B14F-4D97-AF65-F5344CB8AC3E}">
        <p14:creationId xmlns:p14="http://schemas.microsoft.com/office/powerpoint/2010/main" val="498607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1" y="2313830"/>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738978" y="2313830"/>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8487355" y="2313830"/>
            <a:ext cx="370464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618669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4837708"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837708"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4837708" y="4573991"/>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1" y="2618192"/>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596645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4885414" y="1"/>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473602" y="2289977"/>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4885414" y="4573991"/>
            <a:ext cx="3113599"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1" y="2618192"/>
            <a:ext cx="4229100" cy="1621619"/>
          </a:xfrm>
        </p:spPr>
        <p:txBody>
          <a:bodyPr/>
          <a:lstStyle>
            <a:lvl1pPr>
              <a:defRPr sz="3600" spc="0"/>
            </a:lvl1p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2" name="Text Placeholder 10">
            <a:extLst>
              <a:ext uri="{FF2B5EF4-FFF2-40B4-BE49-F238E27FC236}">
                <a16:creationId xmlns:a16="http://schemas.microsoft.com/office/drawing/2014/main" id="{A77CF0EF-7EC0-BC9D-2344-08D67CC42AC6}"/>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extLst>
      <p:ext uri="{BB962C8B-B14F-4D97-AF65-F5344CB8AC3E}">
        <p14:creationId xmlns:p14="http://schemas.microsoft.com/office/powerpoint/2010/main" val="473075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
        <p:nvSpPr>
          <p:cNvPr id="7" name="Rectangle 6"/>
          <p:cNvSpPr/>
          <p:nvPr userDrawn="1"/>
        </p:nvSpPr>
        <p:spPr>
          <a:xfrm>
            <a:off x="0" y="0"/>
            <a:ext cx="990600" cy="6858000"/>
          </a:xfrm>
          <a:prstGeom prst="rect">
            <a:avLst/>
          </a:prstGeom>
          <a:solidFill>
            <a:srgbClr val="1B263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Номер слайда 21"/>
          <p:cNvSpPr txBox="1">
            <a:spLocks/>
          </p:cNvSpPr>
          <p:nvPr userDrawn="1"/>
        </p:nvSpPr>
        <p:spPr>
          <a:xfrm>
            <a:off x="235874"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tx1">
                    <a:lumMod val="50000"/>
                    <a:lumOff val="50000"/>
                    <a:alpha val="70000"/>
                  </a:schemeClr>
                </a:solidFill>
                <a:latin typeface="Franklin Gothic Heavy" panose="020B0903020102020204" pitchFamily="34" charset="0"/>
              </a:rPr>
              <a:pPr/>
              <a:t>‹#›</a:t>
            </a:fld>
            <a:endParaRPr lang="en-US" sz="1000">
              <a:solidFill>
                <a:schemeClr val="tx1">
                  <a:lumMod val="50000"/>
                  <a:lumOff val="50000"/>
                  <a:alpha val="70000"/>
                </a:schemeClr>
              </a:solidFill>
              <a:latin typeface="Franklin Gothic Heavy" panose="020B0903020102020204" pitchFamily="34" charset="0"/>
            </a:endParaRPr>
          </a:p>
        </p:txBody>
      </p:sp>
      <p:cxnSp>
        <p:nvCxnSpPr>
          <p:cNvPr id="9" name="Straight Connector 8"/>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ext Placeholder 10">
            <a:extLst>
              <a:ext uri="{FF2B5EF4-FFF2-40B4-BE49-F238E27FC236}">
                <a16:creationId xmlns:a16="http://schemas.microsoft.com/office/drawing/2014/main" id="{935BCC9B-5168-921C-A127-1864449FF715}"/>
              </a:ext>
            </a:extLst>
          </p:cNvPr>
          <p:cNvSpPr txBox="1">
            <a:spLocks/>
          </p:cNvSpPr>
          <p:nvPr userDrawn="1"/>
        </p:nvSpPr>
        <p:spPr>
          <a:xfrm>
            <a:off x="1753236"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extLst>
      <p:ext uri="{BB962C8B-B14F-4D97-AF65-F5344CB8AC3E}">
        <p14:creationId xmlns:p14="http://schemas.microsoft.com/office/powerpoint/2010/main" val="1747433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8" y="6418877"/>
            <a:ext cx="513735" cy="227164"/>
          </a:xfrm>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002365" y="996124"/>
            <a:ext cx="4229100" cy="1621619"/>
          </a:xfrm>
        </p:spPr>
        <p:txBody>
          <a:bodyPr/>
          <a:lstStyle>
            <a:lvl1pPr>
              <a:defRPr sz="3600" spc="0"/>
            </a:lvl1pPr>
          </a:lstStyle>
          <a:p>
            <a:r>
              <a:rPr lang="en-US"/>
              <a:t>CLICK TO EDIT MASTER TITLE STYLE</a:t>
            </a:r>
          </a:p>
        </p:txBody>
      </p:sp>
      <p:sp>
        <p:nvSpPr>
          <p:cNvPr id="7" name="Rectangle 6"/>
          <p:cNvSpPr/>
          <p:nvPr userDrawn="1"/>
        </p:nvSpPr>
        <p:spPr>
          <a:xfrm>
            <a:off x="3135464" y="0"/>
            <a:ext cx="990600" cy="6858000"/>
          </a:xfrm>
          <a:prstGeom prst="rect">
            <a:avLst/>
          </a:prstGeom>
          <a:solidFill>
            <a:srgbClr val="1B263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Номер слайда 21"/>
          <p:cNvSpPr txBox="1">
            <a:spLocks/>
          </p:cNvSpPr>
          <p:nvPr userDrawn="1"/>
        </p:nvSpPr>
        <p:spPr>
          <a:xfrm>
            <a:off x="3371338"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tx1">
                    <a:lumMod val="50000"/>
                    <a:lumOff val="50000"/>
                    <a:alpha val="70000"/>
                  </a:schemeClr>
                </a:solidFill>
                <a:latin typeface="Franklin Gothic Heavy" panose="020B0903020102020204" pitchFamily="34" charset="0"/>
              </a:rPr>
              <a:pPr/>
              <a:t>‹#›</a:t>
            </a:fld>
            <a:endParaRPr lang="en-US" sz="1000">
              <a:solidFill>
                <a:schemeClr val="tx1">
                  <a:lumMod val="50000"/>
                  <a:lumOff val="50000"/>
                  <a:alpha val="70000"/>
                </a:schemeClr>
              </a:solidFill>
              <a:latin typeface="Franklin Gothic Heavy" panose="020B0903020102020204" pitchFamily="34" charset="0"/>
            </a:endParaRPr>
          </a:p>
        </p:txBody>
      </p:sp>
      <p:cxnSp>
        <p:nvCxnSpPr>
          <p:cNvPr id="9" name="Straight Connector 8"/>
          <p:cNvCxnSpPr/>
          <p:nvPr userDrawn="1"/>
        </p:nvCxnSpPr>
        <p:spPr>
          <a:xfrm>
            <a:off x="3604351"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65205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ext Placeholder 10">
            <a:extLst>
              <a:ext uri="{FF2B5EF4-FFF2-40B4-BE49-F238E27FC236}">
                <a16:creationId xmlns:a16="http://schemas.microsoft.com/office/drawing/2014/main" id="{F970ADC8-683F-698E-11D0-D7F401ED3703}"/>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
        <p:nvSpPr>
          <p:cNvPr id="6" name="Picture Placeholder 4"/>
          <p:cNvSpPr>
            <a:spLocks noGrp="1"/>
          </p:cNvSpPr>
          <p:nvPr>
            <p:ph type="pic" sz="quarter" idx="11" hasCustomPrompt="1"/>
          </p:nvPr>
        </p:nvSpPr>
        <p:spPr>
          <a:xfrm>
            <a:off x="6096002" y="1181101"/>
            <a:ext cx="5524500" cy="28393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2" hasCustomPrompt="1"/>
          </p:nvPr>
        </p:nvSpPr>
        <p:spPr>
          <a:xfrm>
            <a:off x="3628573" y="4020456"/>
            <a:ext cx="3093359" cy="19594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662482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2500440"/>
            <a:ext cx="4229100" cy="1857123"/>
          </a:xfrm>
        </p:spPr>
        <p:txBody>
          <a:bodyPr/>
          <a:lstStyle>
            <a:lvl1pPr>
              <a:defRPr spc="0"/>
            </a:lvl1pPr>
          </a:lstStyle>
          <a:p>
            <a:r>
              <a:rPr lang="en-US"/>
              <a:t>CLICK TO EDIT MASTER TITLE STYLE</a:t>
            </a:r>
          </a:p>
        </p:txBody>
      </p:sp>
      <p:sp>
        <p:nvSpPr>
          <p:cNvPr id="6" name="Picture Placeholder 4"/>
          <p:cNvSpPr>
            <a:spLocks noGrp="1"/>
          </p:cNvSpPr>
          <p:nvPr>
            <p:ph type="pic" sz="quarter" idx="11" hasCustomPrompt="1"/>
          </p:nvPr>
        </p:nvSpPr>
        <p:spPr>
          <a:xfrm>
            <a:off x="10167258" y="2"/>
            <a:ext cx="2024743" cy="31060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2" hasCustomPrompt="1"/>
          </p:nvPr>
        </p:nvSpPr>
        <p:spPr>
          <a:xfrm>
            <a:off x="8142514" y="2"/>
            <a:ext cx="2024743" cy="5696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3" hasCustomPrompt="1"/>
          </p:nvPr>
        </p:nvSpPr>
        <p:spPr>
          <a:xfrm>
            <a:off x="6117770" y="0"/>
            <a:ext cx="2024743" cy="496388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283258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3" hasCustomPrompt="1"/>
          </p:nvPr>
        </p:nvSpPr>
        <p:spPr>
          <a:xfrm>
            <a:off x="990602" y="1952172"/>
            <a:ext cx="2024743" cy="49058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4" hasCustomPrompt="1"/>
          </p:nvPr>
        </p:nvSpPr>
        <p:spPr>
          <a:xfrm>
            <a:off x="3015345" y="1181101"/>
            <a:ext cx="2024743" cy="567689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5" hasCustomPrompt="1"/>
          </p:nvPr>
        </p:nvSpPr>
        <p:spPr>
          <a:xfrm>
            <a:off x="5040087" y="2728687"/>
            <a:ext cx="2024743" cy="412931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6096001" y="996124"/>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29413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1" y="2618192"/>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886775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206449" y="990271"/>
            <a:ext cx="6414052" cy="2438731"/>
          </a:xfrm>
        </p:spPr>
        <p:txBody>
          <a:bodyPr/>
          <a:lstStyle>
            <a:lvl1pPr>
              <a:defRPr sz="5400" spc="0"/>
            </a:lvl1pPr>
          </a:lstStyle>
          <a:p>
            <a:r>
              <a:rPr lang="en-US"/>
              <a:t>CLICK TO EDIT MASTER TITLE STYLE</a:t>
            </a:r>
          </a:p>
        </p:txBody>
      </p:sp>
    </p:spTree>
    <p:extLst>
      <p:ext uri="{BB962C8B-B14F-4D97-AF65-F5344CB8AC3E}">
        <p14:creationId xmlns:p14="http://schemas.microsoft.com/office/powerpoint/2010/main" val="1468601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4579953" y="0"/>
            <a:ext cx="7612049"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1" y="990271"/>
            <a:ext cx="6414052" cy="2438731"/>
          </a:xfrm>
        </p:spPr>
        <p:txBody>
          <a:bodyPr/>
          <a:lstStyle>
            <a:lvl1pPr>
              <a:defRPr sz="5400" spc="0"/>
            </a:lvl1pPr>
          </a:lstStyle>
          <a:p>
            <a:r>
              <a:rPr lang="en-US"/>
              <a:t>CLICK TO EDIT MASTER TITLE STYLE</a:t>
            </a:r>
          </a:p>
        </p:txBody>
      </p:sp>
    </p:spTree>
    <p:extLst>
      <p:ext uri="{BB962C8B-B14F-4D97-AF65-F5344CB8AC3E}">
        <p14:creationId xmlns:p14="http://schemas.microsoft.com/office/powerpoint/2010/main" val="1631235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1866900" y="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1" y="3715472"/>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271806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200666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 name="Text Placeholder 10">
            <a:extLst>
              <a:ext uri="{FF2B5EF4-FFF2-40B4-BE49-F238E27FC236}">
                <a16:creationId xmlns:a16="http://schemas.microsoft.com/office/drawing/2014/main" id="{7DE70277-51E9-E2C5-BE23-A57ADB8D98EF}"/>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extLst>
      <p:ext uri="{BB962C8B-B14F-4D97-AF65-F5344CB8AC3E}">
        <p14:creationId xmlns:p14="http://schemas.microsoft.com/office/powerpoint/2010/main" val="36898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1866902" y="3429002"/>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6489702" y="3429002"/>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3" hasCustomPrompt="1"/>
          </p:nvPr>
        </p:nvSpPr>
        <p:spPr>
          <a:xfrm>
            <a:off x="5317672"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8768444"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611979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2" hasCustomPrompt="1"/>
          </p:nvPr>
        </p:nvSpPr>
        <p:spPr>
          <a:xfrm>
            <a:off x="1866902"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
        <p:nvSpPr>
          <p:cNvPr id="13" name="Picture Placeholder 4"/>
          <p:cNvSpPr>
            <a:spLocks noGrp="1"/>
          </p:cNvSpPr>
          <p:nvPr>
            <p:ph type="pic" sz="quarter" idx="13" hasCustomPrompt="1"/>
          </p:nvPr>
        </p:nvSpPr>
        <p:spPr>
          <a:xfrm>
            <a:off x="4322841"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14" hasCustomPrompt="1"/>
          </p:nvPr>
        </p:nvSpPr>
        <p:spPr>
          <a:xfrm>
            <a:off x="6778778"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15" hasCustomPrompt="1"/>
          </p:nvPr>
        </p:nvSpPr>
        <p:spPr>
          <a:xfrm>
            <a:off x="9234717"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2500440"/>
            <a:ext cx="4229100" cy="1857123"/>
          </a:xfrm>
        </p:spPr>
        <p:txBody>
          <a:bodyPr/>
          <a:lstStyle>
            <a:lvl1pPr>
              <a:defRPr spc="0"/>
            </a:lvl1pPr>
          </a:lstStyle>
          <a:p>
            <a:r>
              <a:rPr lang="en-US"/>
              <a:t>CLICK TO EDIT MASTER TITLE STYLE</a:t>
            </a:r>
          </a:p>
        </p:txBody>
      </p:sp>
      <p:sp>
        <p:nvSpPr>
          <p:cNvPr id="6" name="Picture Placeholder 4"/>
          <p:cNvSpPr>
            <a:spLocks noGrp="1"/>
          </p:cNvSpPr>
          <p:nvPr>
            <p:ph type="pic" sz="quarter" idx="12" hasCustomPrompt="1"/>
          </p:nvPr>
        </p:nvSpPr>
        <p:spPr>
          <a:xfrm>
            <a:off x="7649028" y="2318658"/>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9971316" y="2318659"/>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4" hasCustomPrompt="1"/>
          </p:nvPr>
        </p:nvSpPr>
        <p:spPr>
          <a:xfrm>
            <a:off x="9971316" y="2"/>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5" hasCustomPrompt="1"/>
          </p:nvPr>
        </p:nvSpPr>
        <p:spPr>
          <a:xfrm>
            <a:off x="9971315" y="463731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Picture Placeholder 4"/>
          <p:cNvSpPr>
            <a:spLocks noGrp="1"/>
          </p:cNvSpPr>
          <p:nvPr>
            <p:ph type="pic" sz="quarter" idx="16" hasCustomPrompt="1"/>
          </p:nvPr>
        </p:nvSpPr>
        <p:spPr>
          <a:xfrm>
            <a:off x="7649028" y="463731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7" hasCustomPrompt="1"/>
          </p:nvPr>
        </p:nvSpPr>
        <p:spPr>
          <a:xfrm>
            <a:off x="5326742" y="2318659"/>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003292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7" hasCustomPrompt="1"/>
          </p:nvPr>
        </p:nvSpPr>
        <p:spPr>
          <a:xfrm>
            <a:off x="1866902"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39433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6019802"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20" hasCustomPrompt="1"/>
          </p:nvPr>
        </p:nvSpPr>
        <p:spPr>
          <a:xfrm>
            <a:off x="80962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21" hasCustomPrompt="1"/>
          </p:nvPr>
        </p:nvSpPr>
        <p:spPr>
          <a:xfrm>
            <a:off x="101727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1" y="4653726"/>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261088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7" hasCustomPrompt="1"/>
          </p:nvPr>
        </p:nvSpPr>
        <p:spPr>
          <a:xfrm>
            <a:off x="1866901" y="2621644"/>
            <a:ext cx="2139043"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4890408" y="2621644"/>
            <a:ext cx="2139043"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7913915" y="2621644"/>
            <a:ext cx="2139043"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1" y="1000025"/>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47643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3" hasCustomPrompt="1"/>
          </p:nvPr>
        </p:nvSpPr>
        <p:spPr>
          <a:xfrm>
            <a:off x="0" y="3"/>
            <a:ext cx="3011715"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4" hasCustomPrompt="1"/>
          </p:nvPr>
        </p:nvSpPr>
        <p:spPr>
          <a:xfrm>
            <a:off x="3060095" y="3"/>
            <a:ext cx="3011715"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5" hasCustomPrompt="1"/>
          </p:nvPr>
        </p:nvSpPr>
        <p:spPr>
          <a:xfrm>
            <a:off x="6120189" y="3"/>
            <a:ext cx="3011715"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6" hasCustomPrompt="1"/>
          </p:nvPr>
        </p:nvSpPr>
        <p:spPr>
          <a:xfrm>
            <a:off x="9180285" y="3"/>
            <a:ext cx="3011715"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92479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1" y="1181100"/>
            <a:ext cx="7326087"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16707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2" y="0"/>
            <a:ext cx="4361543"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Rectangle 5"/>
          <p:cNvSpPr/>
          <p:nvPr userDrawn="1"/>
        </p:nvSpPr>
        <p:spPr>
          <a:xfrm>
            <a:off x="4361545" y="-1"/>
            <a:ext cx="2227943" cy="6865257"/>
          </a:xfrm>
          <a:prstGeom prst="rect">
            <a:avLst/>
          </a:prstGeom>
          <a:solidFill>
            <a:srgbClr val="1B2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4"/>
          <p:cNvSpPr>
            <a:spLocks noGrp="1"/>
          </p:cNvSpPr>
          <p:nvPr>
            <p:ph type="title" hasCustomPrompt="1"/>
          </p:nvPr>
        </p:nvSpPr>
        <p:spPr>
          <a:xfrm>
            <a:off x="7391401" y="1000025"/>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383176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6531430" y="1000025"/>
            <a:ext cx="5089071"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12398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4"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latin typeface="Franklin Gothic Heavy" panose="020B0903020102020204" pitchFamily="34" charset="0"/>
              </a:rPr>
              <a:pPr/>
              <a:t>‹#›</a:t>
            </a:fld>
            <a:endParaRPr lang="en-US" sz="1000">
              <a:latin typeface="Franklin Gothic Heavy" panose="020B0903020102020204" pitchFamily="34" charset="0"/>
            </a:endParaRPr>
          </a:p>
        </p:txBody>
      </p:sp>
      <p:pic>
        <p:nvPicPr>
          <p:cNvPr id="6" name="Graphic 5">
            <a:extLst>
              <a:ext uri="{FF2B5EF4-FFF2-40B4-BE49-F238E27FC236}">
                <a16:creationId xmlns:a16="http://schemas.microsoft.com/office/drawing/2014/main" id="{572CD81E-CED9-0FBA-8409-D1898B2F4E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646" y="5801602"/>
            <a:ext cx="2907165" cy="464877"/>
          </a:xfrm>
          <a:prstGeom prst="rect">
            <a:avLst/>
          </a:prstGeom>
        </p:spPr>
      </p:pic>
      <p:sp>
        <p:nvSpPr>
          <p:cNvPr id="2" name="Text Placeholder 10">
            <a:extLst>
              <a:ext uri="{FF2B5EF4-FFF2-40B4-BE49-F238E27FC236}">
                <a16:creationId xmlns:a16="http://schemas.microsoft.com/office/drawing/2014/main" id="{99628465-A3F0-59AB-B34F-1BD33B93E50F}"/>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1" y="0"/>
            <a:ext cx="3080468"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1" y="1000025"/>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712818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1" y="2618192"/>
            <a:ext cx="4229100" cy="1621619"/>
          </a:xfrm>
        </p:spPr>
        <p:txBody>
          <a:bodyPr/>
          <a:lstStyle>
            <a:lvl1pPr>
              <a:defRPr sz="3600" spc="0"/>
            </a:lvl1p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4"/>
          <p:cNvSpPr>
            <a:spLocks noGrp="1"/>
          </p:cNvSpPr>
          <p:nvPr>
            <p:ph type="pic" sz="quarter" idx="11" hasCustomPrompt="1"/>
          </p:nvPr>
        </p:nvSpPr>
        <p:spPr>
          <a:xfrm>
            <a:off x="3699330" y="1181100"/>
            <a:ext cx="4793343"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1" y="1767468"/>
            <a:ext cx="4229100" cy="1857123"/>
          </a:xfrm>
        </p:spPr>
        <p:txBody>
          <a:bodyPr/>
          <a:lstStyle>
            <a:lvl1pPr>
              <a:defRPr spc="0"/>
            </a:lvl1pPr>
          </a:lstStyle>
          <a:p>
            <a:r>
              <a:rPr lang="en-US"/>
              <a:t>CLICK TO EDIT MASTER TITLE STYLE</a:t>
            </a:r>
          </a:p>
        </p:txBody>
      </p:sp>
      <p:sp>
        <p:nvSpPr>
          <p:cNvPr id="8" name="Picture Placeholder 4"/>
          <p:cNvSpPr>
            <a:spLocks noGrp="1"/>
          </p:cNvSpPr>
          <p:nvPr>
            <p:ph type="pic" sz="quarter" idx="13" hasCustomPrompt="1"/>
          </p:nvPr>
        </p:nvSpPr>
        <p:spPr>
          <a:xfrm>
            <a:off x="9927771"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7531101"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432812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7" hasCustomPrompt="1"/>
          </p:nvPr>
        </p:nvSpPr>
        <p:spPr>
          <a:xfrm>
            <a:off x="1866902" y="1181100"/>
            <a:ext cx="1406071"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Oval 5"/>
          <p:cNvSpPr/>
          <p:nvPr userDrawn="1"/>
        </p:nvSpPr>
        <p:spPr>
          <a:xfrm>
            <a:off x="1448709" y="762908"/>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53547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1000025"/>
            <a:ext cx="4229100" cy="1621619"/>
          </a:xfrm>
        </p:spPr>
        <p:txBody>
          <a:bodyPr/>
          <a:lstStyle>
            <a:lvl1pPr>
              <a:defRPr sz="3600" spc="0"/>
            </a:lvl1pPr>
          </a:lstStyle>
          <a:p>
            <a:r>
              <a:rPr lang="en-US"/>
              <a:t>CLICK TO EDIT MASTER TITLE STYLE</a:t>
            </a:r>
          </a:p>
        </p:txBody>
      </p:sp>
      <p:sp>
        <p:nvSpPr>
          <p:cNvPr id="6" name="Picture Placeholder 4"/>
          <p:cNvSpPr>
            <a:spLocks noGrp="1"/>
          </p:cNvSpPr>
          <p:nvPr>
            <p:ph type="pic" sz="quarter" idx="11" hasCustomPrompt="1"/>
          </p:nvPr>
        </p:nvSpPr>
        <p:spPr>
          <a:xfrm>
            <a:off x="0" y="2358572"/>
            <a:ext cx="12192000" cy="44994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060350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1000025"/>
            <a:ext cx="4229100" cy="1621619"/>
          </a:xfrm>
        </p:spPr>
        <p:txBody>
          <a:bodyPr/>
          <a:lstStyle>
            <a:lvl1pPr>
              <a:defRPr sz="3600" spc="0"/>
            </a:lvl1pPr>
          </a:lstStyle>
          <a:p>
            <a:r>
              <a:rPr lang="en-US"/>
              <a:t>CLICK TO EDIT MASTER TITLE STYLE</a:t>
            </a:r>
          </a:p>
        </p:txBody>
      </p:sp>
      <p:sp>
        <p:nvSpPr>
          <p:cNvPr id="10" name="Picture Placeholder 4"/>
          <p:cNvSpPr>
            <a:spLocks noGrp="1"/>
          </p:cNvSpPr>
          <p:nvPr>
            <p:ph type="pic" sz="quarter" idx="17" hasCustomPrompt="1"/>
          </p:nvPr>
        </p:nvSpPr>
        <p:spPr>
          <a:xfrm>
            <a:off x="1866902"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2"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22" hasCustomPrompt="1"/>
          </p:nvPr>
        </p:nvSpPr>
        <p:spPr>
          <a:xfrm>
            <a:off x="1866902"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7" name="Picture Placeholder 4"/>
          <p:cNvSpPr>
            <a:spLocks noGrp="1"/>
          </p:cNvSpPr>
          <p:nvPr>
            <p:ph type="pic" sz="quarter" idx="24" hasCustomPrompt="1"/>
          </p:nvPr>
        </p:nvSpPr>
        <p:spPr>
          <a:xfrm>
            <a:off x="6019802"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9" name="Picture Placeholder 4"/>
          <p:cNvSpPr>
            <a:spLocks noGrp="1"/>
          </p:cNvSpPr>
          <p:nvPr>
            <p:ph type="pic" sz="quarter" idx="26" hasCustomPrompt="1"/>
          </p:nvPr>
        </p:nvSpPr>
        <p:spPr>
          <a:xfrm>
            <a:off x="101727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1000025"/>
            <a:ext cx="4229100" cy="1621619"/>
          </a:xfrm>
        </p:spPr>
        <p:txBody>
          <a:bodyPr/>
          <a:lstStyle>
            <a:lvl1pPr>
              <a:defRPr sz="3600" spc="0"/>
            </a:lvl1pPr>
          </a:lstStyle>
          <a:p>
            <a:r>
              <a:rPr lang="en-US"/>
              <a:t>CLICK TO EDIT MASTER TITLE STYLE</a:t>
            </a:r>
          </a:p>
        </p:txBody>
      </p:sp>
      <p:sp>
        <p:nvSpPr>
          <p:cNvPr id="10" name="Picture Placeholder 4"/>
          <p:cNvSpPr>
            <a:spLocks noGrp="1"/>
          </p:cNvSpPr>
          <p:nvPr>
            <p:ph type="pic" sz="quarter" idx="17" hasCustomPrompt="1"/>
          </p:nvPr>
        </p:nvSpPr>
        <p:spPr>
          <a:xfrm>
            <a:off x="1866902"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2"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Tree>
    <p:extLst>
      <p:ext uri="{BB962C8B-B14F-4D97-AF65-F5344CB8AC3E}">
        <p14:creationId xmlns:p14="http://schemas.microsoft.com/office/powerpoint/2010/main" val="1983104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pic>
        <p:nvPicPr>
          <p:cNvPr id="2" name="Picture 1" descr="A city skyline at night&#10;&#10;Description automatically generated with low confidence">
            <a:extLst>
              <a:ext uri="{FF2B5EF4-FFF2-40B4-BE49-F238E27FC236}">
                <a16:creationId xmlns:a16="http://schemas.microsoft.com/office/drawing/2014/main" id="{370CA257-1700-49BF-9820-055E60FE49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741" y="5728713"/>
            <a:ext cx="2301689" cy="375006"/>
          </a:xfrm>
          <a:prstGeom prst="rect">
            <a:avLst/>
          </a:prstGeom>
        </p:spPr>
      </p:pic>
    </p:spTree>
    <p:extLst>
      <p:ext uri="{BB962C8B-B14F-4D97-AF65-F5344CB8AC3E}">
        <p14:creationId xmlns:p14="http://schemas.microsoft.com/office/powerpoint/2010/main" val="3673620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4"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latin typeface="Franklin Gothic Heavy" panose="020B0903020102020204" pitchFamily="34" charset="0"/>
              </a:rPr>
              <a:pPr/>
              <a:t>‹#›</a:t>
            </a:fld>
            <a:endParaRPr lang="en-US" sz="1000">
              <a:latin typeface="Franklin Gothic Heavy" panose="020B0903020102020204" pitchFamily="34" charset="0"/>
            </a:endParaRPr>
          </a:p>
        </p:txBody>
      </p:sp>
      <p:sp>
        <p:nvSpPr>
          <p:cNvPr id="6" name="Title 4"/>
          <p:cNvSpPr>
            <a:spLocks noGrp="1"/>
          </p:cNvSpPr>
          <p:nvPr>
            <p:ph type="title" hasCustomPrompt="1"/>
          </p:nvPr>
        </p:nvSpPr>
        <p:spPr>
          <a:xfrm>
            <a:off x="1866900" y="4517242"/>
            <a:ext cx="8046357" cy="2438731"/>
          </a:xfrm>
        </p:spPr>
        <p:txBody>
          <a:bodyPr/>
          <a:lstStyle>
            <a:lvl1pPr>
              <a:defRPr sz="5400"/>
            </a:lvl1pPr>
          </a:lstStyle>
          <a:p>
            <a:r>
              <a:rPr lang="en-US"/>
              <a:t>CLICK TO EDIT MASTER TITLE STYLE</a:t>
            </a:r>
          </a:p>
        </p:txBody>
      </p:sp>
      <p:sp>
        <p:nvSpPr>
          <p:cNvPr id="2" name="Text Placeholder 10">
            <a:extLst>
              <a:ext uri="{FF2B5EF4-FFF2-40B4-BE49-F238E27FC236}">
                <a16:creationId xmlns:a16="http://schemas.microsoft.com/office/drawing/2014/main" id="{146E0187-A823-6355-616F-284BD4E03EF2}"/>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pic>
        <p:nvPicPr>
          <p:cNvPr id="7" name="Picture 6" descr="A city skyline at night&#10;&#10;Description automatically generated with low confidence">
            <a:extLst>
              <a:ext uri="{FF2B5EF4-FFF2-40B4-BE49-F238E27FC236}">
                <a16:creationId xmlns:a16="http://schemas.microsoft.com/office/drawing/2014/main" id="{ECFDAA81-38A3-321F-C762-A65CFA99CA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680" y="6209313"/>
            <a:ext cx="1983384" cy="323146"/>
          </a:xfrm>
          <a:prstGeom prst="rect">
            <a:avLst/>
          </a:prstGeom>
        </p:spPr>
      </p:pic>
    </p:spTree>
    <p:extLst>
      <p:ext uri="{BB962C8B-B14F-4D97-AF65-F5344CB8AC3E}">
        <p14:creationId xmlns:p14="http://schemas.microsoft.com/office/powerpoint/2010/main" val="30694832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4"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latin typeface="Franklin Gothic Heavy" panose="020B0903020102020204" pitchFamily="34" charset="0"/>
              </a:rPr>
              <a:pPr/>
              <a:t>‹#›</a:t>
            </a:fld>
            <a:endParaRPr lang="en-US" sz="1000">
              <a:latin typeface="Franklin Gothic Heavy" panose="020B0903020102020204" pitchFamily="34" charset="0"/>
            </a:endParaRPr>
          </a:p>
        </p:txBody>
      </p:sp>
      <p:pic>
        <p:nvPicPr>
          <p:cNvPr id="6" name="Graphic 5">
            <a:extLst>
              <a:ext uri="{FF2B5EF4-FFF2-40B4-BE49-F238E27FC236}">
                <a16:creationId xmlns:a16="http://schemas.microsoft.com/office/drawing/2014/main" id="{572CD81E-CED9-0FBA-8409-D1898B2F4E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646" y="5801602"/>
            <a:ext cx="2907165" cy="464877"/>
          </a:xfrm>
          <a:prstGeom prst="rect">
            <a:avLst/>
          </a:prstGeom>
        </p:spPr>
      </p:pic>
    </p:spTree>
    <p:extLst>
      <p:ext uri="{BB962C8B-B14F-4D97-AF65-F5344CB8AC3E}">
        <p14:creationId xmlns:p14="http://schemas.microsoft.com/office/powerpoint/2010/main" val="30840091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4"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latin typeface="Franklin Gothic Heavy" panose="020B0903020102020204" pitchFamily="34" charset="0"/>
              </a:rPr>
              <a:pPr/>
              <a:t>‹#›</a:t>
            </a:fld>
            <a:endParaRPr lang="en-US" sz="1000">
              <a:latin typeface="Franklin Gothic Heavy" panose="020B0903020102020204" pitchFamily="34" charset="0"/>
            </a:endParaRPr>
          </a:p>
        </p:txBody>
      </p:sp>
      <p:sp>
        <p:nvSpPr>
          <p:cNvPr id="6" name="Title 4"/>
          <p:cNvSpPr>
            <a:spLocks noGrp="1"/>
          </p:cNvSpPr>
          <p:nvPr>
            <p:ph type="title" hasCustomPrompt="1"/>
          </p:nvPr>
        </p:nvSpPr>
        <p:spPr>
          <a:xfrm>
            <a:off x="1866900" y="4517242"/>
            <a:ext cx="8046357" cy="2438731"/>
          </a:xfr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1628152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235874"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latin typeface="Franklin Gothic Heavy" panose="020B0903020102020204" pitchFamily="34" charset="0"/>
              </a:rPr>
              <a:pPr/>
              <a:t>‹#›</a:t>
            </a:fld>
            <a:endParaRPr lang="en-US" sz="1000">
              <a:latin typeface="Franklin Gothic Heavy" panose="020B0903020102020204" pitchFamily="34" charset="0"/>
            </a:endParaRPr>
          </a:p>
        </p:txBody>
      </p:sp>
      <p:sp>
        <p:nvSpPr>
          <p:cNvPr id="9" name="Title 4"/>
          <p:cNvSpPr>
            <a:spLocks noGrp="1"/>
          </p:cNvSpPr>
          <p:nvPr>
            <p:ph type="title" hasCustomPrompt="1"/>
          </p:nvPr>
        </p:nvSpPr>
        <p:spPr>
          <a:xfrm>
            <a:off x="1866901"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326882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235874"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70000"/>
                  </a:schemeClr>
                </a:solidFill>
                <a:latin typeface="Franklin Gothic Heavy" panose="020B0903020102020204" pitchFamily="34" charset="0"/>
              </a:rPr>
              <a:pPr/>
              <a:t>‹#›</a:t>
            </a:fld>
            <a:endParaRPr lang="en-US" sz="1000">
              <a:solidFill>
                <a:schemeClr val="bg1">
                  <a:alpha val="70000"/>
                </a:schemeClr>
              </a:solidFill>
              <a:latin typeface="Franklin Gothic Heavy" panose="020B0903020102020204" pitchFamily="34" charset="0"/>
            </a:endParaRPr>
          </a:p>
        </p:txBody>
      </p:sp>
      <p:sp>
        <p:nvSpPr>
          <p:cNvPr id="9" name="Title 4"/>
          <p:cNvSpPr>
            <a:spLocks noGrp="1"/>
          </p:cNvSpPr>
          <p:nvPr>
            <p:ph type="title" hasCustomPrompt="1"/>
          </p:nvPr>
        </p:nvSpPr>
        <p:spPr>
          <a:xfrm>
            <a:off x="1866901" y="996124"/>
            <a:ext cx="4229100" cy="1621619"/>
          </a:xfrm>
        </p:spPr>
        <p:txBody>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220345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2500440"/>
            <a:ext cx="4229100" cy="1857123"/>
          </a:xfrm>
        </p:spPr>
        <p:txBody>
          <a:bodyPr/>
          <a:lstStyle/>
          <a:p>
            <a:r>
              <a:rPr lang="en-US"/>
              <a:t>CLICK TO EDIT MASTER TITLE STYLE</a:t>
            </a:r>
          </a:p>
        </p:txBody>
      </p:sp>
    </p:spTree>
    <p:extLst>
      <p:ext uri="{BB962C8B-B14F-4D97-AF65-F5344CB8AC3E}">
        <p14:creationId xmlns:p14="http://schemas.microsoft.com/office/powerpoint/2010/main" val="933272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2618192"/>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2296242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996124"/>
            <a:ext cx="429768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205936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996124"/>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1608470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996125"/>
            <a:ext cx="8477747" cy="745212"/>
          </a:xfrm>
        </p:spPr>
        <p:txBody>
          <a:bodyPr/>
          <a:lstStyle>
            <a:lvl1pPr algn="ctr">
              <a:defRPr sz="3600" spc="0"/>
            </a:lvl1pPr>
          </a:lstStyle>
          <a:p>
            <a:r>
              <a:rPr lang="en-US"/>
              <a:t>CLICK TO EDIT MASTER TITLE STYLE</a:t>
            </a:r>
          </a:p>
        </p:txBody>
      </p:sp>
    </p:spTree>
    <p:extLst>
      <p:ext uri="{BB962C8B-B14F-4D97-AF65-F5344CB8AC3E}">
        <p14:creationId xmlns:p14="http://schemas.microsoft.com/office/powerpoint/2010/main" val="1180483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235874"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latin typeface="Franklin Gothic Heavy" panose="020B0903020102020204" pitchFamily="34" charset="0"/>
              </a:rPr>
              <a:pPr/>
              <a:t>‹#›</a:t>
            </a:fld>
            <a:endParaRPr lang="en-US" sz="1000">
              <a:latin typeface="Franklin Gothic Heavy" panose="020B0903020102020204" pitchFamily="34" charset="0"/>
            </a:endParaRPr>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1" y="996124"/>
            <a:ext cx="4229100" cy="1621619"/>
          </a:xfrm>
        </p:spPr>
        <p:txBody>
          <a:bodyPr/>
          <a:lstStyle>
            <a:lvl1pPr>
              <a:defRPr sz="3600"/>
            </a:lvl1pPr>
          </a:lstStyle>
          <a:p>
            <a:r>
              <a:rPr lang="en-US"/>
              <a:t>CLICK TO EDIT MASTER TITLE STYLE</a:t>
            </a:r>
          </a:p>
        </p:txBody>
      </p:sp>
      <p:sp>
        <p:nvSpPr>
          <p:cNvPr id="2" name="Text Placeholder 10">
            <a:extLst>
              <a:ext uri="{FF2B5EF4-FFF2-40B4-BE49-F238E27FC236}">
                <a16:creationId xmlns:a16="http://schemas.microsoft.com/office/drawing/2014/main" id="{317300E0-E75E-02B8-76CA-1502E5960052}"/>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002365" y="996124"/>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15406876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206449" y="990271"/>
            <a:ext cx="6414052" cy="2438731"/>
          </a:xfrm>
        </p:spPr>
        <p:txBody>
          <a:bodyPr/>
          <a:lstStyle>
            <a:lvl1pPr>
              <a:defRPr sz="5400" spc="0"/>
            </a:lvl1pPr>
          </a:lstStyle>
          <a:p>
            <a:r>
              <a:rPr lang="en-US"/>
              <a:t>CLICK TO EDIT MASTER TITLE STYLE</a:t>
            </a:r>
          </a:p>
        </p:txBody>
      </p:sp>
    </p:spTree>
    <p:extLst>
      <p:ext uri="{BB962C8B-B14F-4D97-AF65-F5344CB8AC3E}">
        <p14:creationId xmlns:p14="http://schemas.microsoft.com/office/powerpoint/2010/main" val="24137852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4579953" y="0"/>
            <a:ext cx="7612049"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1" y="990271"/>
            <a:ext cx="6414052" cy="2438731"/>
          </a:xfrm>
        </p:spPr>
        <p:txBody>
          <a:bodyPr/>
          <a:lstStyle>
            <a:lvl1pPr>
              <a:defRPr sz="5400" spc="0"/>
            </a:lvl1pPr>
          </a:lstStyle>
          <a:p>
            <a:r>
              <a:rPr lang="en-US"/>
              <a:t>CLICK TO EDIT MASTER TITLE STYLE</a:t>
            </a:r>
          </a:p>
        </p:txBody>
      </p:sp>
    </p:spTree>
    <p:extLst>
      <p:ext uri="{BB962C8B-B14F-4D97-AF65-F5344CB8AC3E}">
        <p14:creationId xmlns:p14="http://schemas.microsoft.com/office/powerpoint/2010/main" val="22472343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6531430" y="1000025"/>
            <a:ext cx="5089071"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654848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1" y="0"/>
            <a:ext cx="3080468"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6478033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1" y="1000025"/>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3279055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1" y="2618192"/>
            <a:ext cx="4229100" cy="1621619"/>
          </a:xfrm>
        </p:spPr>
        <p:txBody>
          <a:bodyPr/>
          <a:lstStyle>
            <a:lvl1pPr>
              <a:defRPr sz="3600" spc="0"/>
            </a:lvl1pPr>
          </a:lstStyle>
          <a:p>
            <a:r>
              <a:rPr lang="en-US"/>
              <a:t>CLICK TO EDIT MASTER TITLE STYLE</a:t>
            </a:r>
          </a:p>
        </p:txBody>
      </p:sp>
    </p:spTree>
    <p:extLst>
      <p:ext uri="{BB962C8B-B14F-4D97-AF65-F5344CB8AC3E}">
        <p14:creationId xmlns:p14="http://schemas.microsoft.com/office/powerpoint/2010/main" val="676899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235874"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70000"/>
                  </a:schemeClr>
                </a:solidFill>
                <a:latin typeface="Franklin Gothic Heavy" panose="020B0903020102020204" pitchFamily="34" charset="0"/>
              </a:rPr>
              <a:pPr/>
              <a:t>‹#›</a:t>
            </a:fld>
            <a:endParaRPr lang="en-US" sz="1000">
              <a:solidFill>
                <a:schemeClr val="bg1">
                  <a:alpha val="70000"/>
                </a:schemeClr>
              </a:solidFill>
              <a:latin typeface="Franklin Gothic Heavy" panose="020B0903020102020204" pitchFamily="34" charset="0"/>
            </a:endParaRPr>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1" y="996124"/>
            <a:ext cx="4229100" cy="1621619"/>
          </a:xfrm>
        </p:spPr>
        <p:txBody>
          <a:bodyPr/>
          <a:lstStyle>
            <a:lvl1pPr>
              <a:defRPr sz="3600">
                <a:solidFill>
                  <a:schemeClr val="bg1"/>
                </a:solidFill>
              </a:defRPr>
            </a:lvl1pPr>
          </a:lstStyle>
          <a:p>
            <a:r>
              <a:rPr lang="en-US"/>
              <a:t>CLICK TO EDIT MASTER TITLE STYLE</a:t>
            </a:r>
          </a:p>
        </p:txBody>
      </p:sp>
      <p:sp>
        <p:nvSpPr>
          <p:cNvPr id="2" name="Text Placeholder 10">
            <a:extLst>
              <a:ext uri="{FF2B5EF4-FFF2-40B4-BE49-F238E27FC236}">
                <a16:creationId xmlns:a16="http://schemas.microsoft.com/office/drawing/2014/main" id="{53BCC1F6-9B73-7E5E-336E-40163DE4E87F}"/>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2500440"/>
            <a:ext cx="4229100" cy="1857123"/>
          </a:xfrm>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1" y="2618192"/>
            <a:ext cx="4229100" cy="1621619"/>
          </a:xfrm>
        </p:spPr>
        <p:txBody>
          <a:bodyPr/>
          <a:lstStyle>
            <a:lvl1pPr>
              <a:defRPr sz="3600" spc="0"/>
            </a:lvl1p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image" Target="../media/image1.pn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2.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a:t>YOUR TITLE HERE</a:t>
            </a:r>
          </a:p>
        </p:txBody>
      </p:sp>
      <p:sp>
        <p:nvSpPr>
          <p:cNvPr id="6" name="Номер слайда 21"/>
          <p:cNvSpPr>
            <a:spLocks noGrp="1"/>
          </p:cNvSpPr>
          <p:nvPr>
            <p:ph type="sldNum" sz="quarter" idx="4"/>
          </p:nvPr>
        </p:nvSpPr>
        <p:spPr>
          <a:xfrm>
            <a:off x="235874"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Franklin Gothic Heavy" panose="020B0903020102020204" pitchFamily="34" charset="0"/>
                <a:ea typeface="Montserrat Medium" charset="0"/>
                <a:cs typeface="Montserrat Medium" charset="0"/>
              </a:defRPr>
            </a:lvl1pPr>
          </a:lstStyle>
          <a:p>
            <a:fld id="{D8D877B3-D348-4611-9BDB-C5374591D951}" type="slidenum">
              <a:rPr lang="en-US" smtClean="0"/>
              <a:pPr/>
              <a:t>‹#›</a:t>
            </a:fld>
            <a:endParaRPr lang="en-US"/>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city skyline at night&#10;&#10;Description automatically generated with low confidence">
            <a:extLst>
              <a:ext uri="{FF2B5EF4-FFF2-40B4-BE49-F238E27FC236}">
                <a16:creationId xmlns:a16="http://schemas.microsoft.com/office/drawing/2014/main" id="{47EDB6F3-2A8D-B760-C662-F4284ABC014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866901" y="6224033"/>
            <a:ext cx="2050676" cy="334110"/>
          </a:xfrm>
          <a:prstGeom prst="rect">
            <a:avLst/>
          </a:prstGeom>
        </p:spPr>
      </p:pic>
      <p:sp>
        <p:nvSpPr>
          <p:cNvPr id="3" name="Text Placeholder 10">
            <a:extLst>
              <a:ext uri="{FF2B5EF4-FFF2-40B4-BE49-F238E27FC236}">
                <a16:creationId xmlns:a16="http://schemas.microsoft.com/office/drawing/2014/main" id="{94169597-D30C-BF18-4D7E-77D7270C94F4}"/>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08" r:id="rId1"/>
    <p:sldLayoutId id="2147484018" r:id="rId2"/>
    <p:sldLayoutId id="2147484009" r:id="rId3"/>
    <p:sldLayoutId id="2147484023" r:id="rId4"/>
    <p:sldLayoutId id="2147484035" r:id="rId5"/>
    <p:sldLayoutId id="2147484022" r:id="rId6"/>
    <p:sldLayoutId id="2147484043" r:id="rId7"/>
    <p:sldLayoutId id="2147484010" r:id="rId8"/>
    <p:sldLayoutId id="2147484011" r:id="rId9"/>
    <p:sldLayoutId id="2147484012" r:id="rId10"/>
    <p:sldLayoutId id="2147484052" r:id="rId11"/>
    <p:sldLayoutId id="2147484053" r:id="rId12"/>
    <p:sldLayoutId id="2147484054" r:id="rId13"/>
    <p:sldLayoutId id="2147484019" r:id="rId14"/>
    <p:sldLayoutId id="2147484013" r:id="rId15"/>
    <p:sldLayoutId id="2147484014" r:id="rId16"/>
    <p:sldLayoutId id="2147484015" r:id="rId17"/>
    <p:sldLayoutId id="2147484016" r:id="rId18"/>
    <p:sldLayoutId id="2147484017" r:id="rId19"/>
    <p:sldLayoutId id="2147484020" r:id="rId20"/>
    <p:sldLayoutId id="2147484021" r:id="rId21"/>
    <p:sldLayoutId id="2147484024" r:id="rId22"/>
    <p:sldLayoutId id="2147484025" r:id="rId23"/>
    <p:sldLayoutId id="2147484026" r:id="rId24"/>
    <p:sldLayoutId id="2147484027" r:id="rId25"/>
    <p:sldLayoutId id="2147484028" r:id="rId26"/>
    <p:sldLayoutId id="2147484029" r:id="rId27"/>
    <p:sldLayoutId id="2147484030" r:id="rId28"/>
    <p:sldLayoutId id="2147484031" r:id="rId29"/>
    <p:sldLayoutId id="2147484047" r:id="rId30"/>
    <p:sldLayoutId id="2147484032" r:id="rId31"/>
    <p:sldLayoutId id="2147484048" r:id="rId32"/>
    <p:sldLayoutId id="2147484033" r:id="rId33"/>
    <p:sldLayoutId id="2147484034" r:id="rId34"/>
    <p:sldLayoutId id="2147484036" r:id="rId35"/>
    <p:sldLayoutId id="2147484037" r:id="rId36"/>
    <p:sldLayoutId id="2147484038" r:id="rId37"/>
    <p:sldLayoutId id="2147484039" r:id="rId38"/>
    <p:sldLayoutId id="2147484040" r:id="rId39"/>
    <p:sldLayoutId id="2147484051" r:id="rId40"/>
    <p:sldLayoutId id="2147484041" r:id="rId41"/>
    <p:sldLayoutId id="2147484044" r:id="rId42"/>
    <p:sldLayoutId id="2147484042" r:id="rId43"/>
    <p:sldLayoutId id="2147484045" r:id="rId44"/>
    <p:sldLayoutId id="2147484046" r:id="rId45"/>
    <p:sldLayoutId id="2147484049" r:id="rId46"/>
    <p:sldLayoutId id="2147484050" r:id="rId47"/>
  </p:sldLayoutIdLst>
  <p:hf hdr="0" ftr="0" dt="0"/>
  <p:txStyles>
    <p:title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p:titleStyle>
    <p:bodyStyle>
      <a:lvl1pPr marL="0" indent="0" algn="l" defTabSz="914296"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296"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296"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296"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296"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12"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460"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06"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754"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7"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4" algn="l" defTabSz="914296" rtl="0" eaLnBrk="1" latinLnBrk="0" hangingPunct="1">
        <a:defRPr sz="1800" kern="1200">
          <a:solidFill>
            <a:schemeClr val="tx1"/>
          </a:solidFill>
          <a:latin typeface="+mn-lt"/>
          <a:ea typeface="+mn-ea"/>
          <a:cs typeface="+mn-cs"/>
        </a:defRPr>
      </a:lvl4pPr>
      <a:lvl5pPr marL="1828590" algn="l" defTabSz="914296" rtl="0" eaLnBrk="1" latinLnBrk="0" hangingPunct="1">
        <a:defRPr sz="1800" kern="1200">
          <a:solidFill>
            <a:schemeClr val="tx1"/>
          </a:solidFill>
          <a:latin typeface="+mn-lt"/>
          <a:ea typeface="+mn-ea"/>
          <a:cs typeface="+mn-cs"/>
        </a:defRPr>
      </a:lvl5pPr>
      <a:lvl6pPr marL="2285738" algn="l" defTabSz="914296" rtl="0" eaLnBrk="1" latinLnBrk="0" hangingPunct="1">
        <a:defRPr sz="1800" kern="1200">
          <a:solidFill>
            <a:schemeClr val="tx1"/>
          </a:solidFill>
          <a:latin typeface="+mn-lt"/>
          <a:ea typeface="+mn-ea"/>
          <a:cs typeface="+mn-cs"/>
        </a:defRPr>
      </a:lvl6pPr>
      <a:lvl7pPr marL="2742885" algn="l" defTabSz="914296" rtl="0" eaLnBrk="1" latinLnBrk="0" hangingPunct="1">
        <a:defRPr sz="1800" kern="1200">
          <a:solidFill>
            <a:schemeClr val="tx1"/>
          </a:solidFill>
          <a:latin typeface="+mn-lt"/>
          <a:ea typeface="+mn-ea"/>
          <a:cs typeface="+mn-cs"/>
        </a:defRPr>
      </a:lvl7pPr>
      <a:lvl8pPr marL="3200032" algn="l" defTabSz="914296" rtl="0" eaLnBrk="1" latinLnBrk="0" hangingPunct="1">
        <a:defRPr sz="1800" kern="1200">
          <a:solidFill>
            <a:schemeClr val="tx1"/>
          </a:solidFill>
          <a:latin typeface="+mn-lt"/>
          <a:ea typeface="+mn-ea"/>
          <a:cs typeface="+mn-cs"/>
        </a:defRPr>
      </a:lvl8pPr>
      <a:lvl9pPr marL="3657179" algn="l" defTabSz="9142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orient="horz" pos="2160" userDrawn="1">
          <p15:clr>
            <a:srgbClr val="F26B43"/>
          </p15:clr>
        </p15:guide>
        <p15:guide id="28" pos="624" userDrawn="1">
          <p15:clr>
            <a:srgbClr val="F26B43"/>
          </p15:clr>
        </p15:guide>
        <p15:guide id="29" pos="7320" userDrawn="1">
          <p15:clr>
            <a:srgbClr val="F26B43"/>
          </p15:clr>
        </p15:guide>
        <p15:guide id="48" pos="1176" userDrawn="1">
          <p15:clr>
            <a:srgbClr val="F26B43"/>
          </p15:clr>
        </p15:guide>
        <p15:guide id="51" orient="horz" pos="7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a:t>YOUR TITLE HERE</a:t>
            </a:r>
          </a:p>
        </p:txBody>
      </p:sp>
      <p:sp>
        <p:nvSpPr>
          <p:cNvPr id="6" name="Номер слайда 21"/>
          <p:cNvSpPr>
            <a:spLocks noGrp="1"/>
          </p:cNvSpPr>
          <p:nvPr>
            <p:ph type="sldNum" sz="quarter" idx="4"/>
          </p:nvPr>
        </p:nvSpPr>
        <p:spPr>
          <a:xfrm>
            <a:off x="235874"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Franklin Gothic Heavy" panose="020B0903020102020204" pitchFamily="34" charset="0"/>
                <a:ea typeface="Montserrat Medium" charset="0"/>
                <a:cs typeface="Montserrat Medium" charset="0"/>
              </a:defRPr>
            </a:lvl1pPr>
          </a:lstStyle>
          <a:p>
            <a:fld id="{D8D877B3-D348-4611-9BDB-C5374591D951}" type="slidenum">
              <a:rPr lang="en-US" smtClean="0"/>
              <a:pPr/>
              <a:t>‹#›</a:t>
            </a:fld>
            <a:endParaRPr lang="en-US"/>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ity skyline at night&#10;&#10;Description automatically generated with low confidence">
            <a:extLst>
              <a:ext uri="{FF2B5EF4-FFF2-40B4-BE49-F238E27FC236}">
                <a16:creationId xmlns:a16="http://schemas.microsoft.com/office/drawing/2014/main" id="{47EDB6F3-2A8D-B760-C662-F4284ABC014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33045" y="5967782"/>
            <a:ext cx="2374361" cy="386846"/>
          </a:xfrm>
          <a:prstGeom prst="rect">
            <a:avLst/>
          </a:prstGeom>
        </p:spPr>
      </p:pic>
      <p:sp>
        <p:nvSpPr>
          <p:cNvPr id="3" name="Text Placeholder 10">
            <a:extLst>
              <a:ext uri="{FF2B5EF4-FFF2-40B4-BE49-F238E27FC236}">
                <a16:creationId xmlns:a16="http://schemas.microsoft.com/office/drawing/2014/main" id="{98A79499-E2FB-86C7-5BFB-FD48303657DB}"/>
              </a:ext>
            </a:extLst>
          </p:cNvPr>
          <p:cNvSpPr txBox="1">
            <a:spLocks/>
          </p:cNvSpPr>
          <p:nvPr userDrawn="1"/>
        </p:nvSpPr>
        <p:spPr>
          <a:xfrm>
            <a:off x="10009731" y="6290415"/>
            <a:ext cx="1805752" cy="246529"/>
          </a:xfrm>
          <a:prstGeom prst="rect">
            <a:avLst/>
          </a:prstGeom>
        </p:spPr>
        <p:txBody>
          <a:bodyPr vert="horz" lIns="0" tIns="45720" rIns="0" bIns="45720" rtlCol="0">
            <a:normAutofit lnSpcReduction="10000"/>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4"/>
            <a:r>
              <a:rPr lang="en-US" sz="1000">
                <a:solidFill>
                  <a:schemeClr val="tx1">
                    <a:alpha val="50000"/>
                  </a:schemeClr>
                </a:solidFill>
              </a:rPr>
              <a:t>© 2024 Maul Foster </a:t>
            </a:r>
            <a:r>
              <a:rPr lang="en-US" sz="1000" err="1">
                <a:solidFill>
                  <a:schemeClr val="tx1">
                    <a:alpha val="50000"/>
                  </a:schemeClr>
                </a:solidFill>
              </a:rPr>
              <a:t>Alongi</a:t>
            </a:r>
            <a:r>
              <a:rPr lang="en-US" sz="1000">
                <a:solidFill>
                  <a:schemeClr val="tx1">
                    <a:alpha val="50000"/>
                  </a:schemeClr>
                </a:solidFill>
              </a:rPr>
              <a:t>, Inc</a:t>
            </a:r>
          </a:p>
        </p:txBody>
      </p:sp>
    </p:spTree>
    <p:extLst>
      <p:ext uri="{BB962C8B-B14F-4D97-AF65-F5344CB8AC3E}">
        <p14:creationId xmlns:p14="http://schemas.microsoft.com/office/powerpoint/2010/main" val="913169424"/>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20" r:id="rId13"/>
    <p:sldLayoutId id="2147484221" r:id="rId14"/>
    <p:sldLayoutId id="2147484222" r:id="rId15"/>
    <p:sldLayoutId id="2147484223" r:id="rId16"/>
    <p:sldLayoutId id="2147484224" r:id="rId17"/>
    <p:sldLayoutId id="2147484225" r:id="rId18"/>
    <p:sldLayoutId id="2147484226" r:id="rId19"/>
  </p:sldLayoutIdLst>
  <p:hf hdr="0" ftr="0" dt="0"/>
  <p:txStyles>
    <p:title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p:titleStyle>
    <p:bodyStyle>
      <a:lvl1pPr marL="0" indent="0" algn="l" defTabSz="914296"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296" rtl="0" eaLnBrk="1" latinLnBrk="0" hangingPunct="1">
        <a:lnSpc>
          <a:spcPct val="120000"/>
        </a:lnSpc>
        <a:spcBef>
          <a:spcPts val="499"/>
        </a:spcBef>
        <a:buFont typeface="Arial" panose="020B0604020202020204" pitchFamily="34" charset="0"/>
        <a:buNone/>
        <a:defRPr sz="1800" kern="1200">
          <a:solidFill>
            <a:srgbClr val="1B2630"/>
          </a:solidFill>
          <a:latin typeface="+mn-lt"/>
          <a:ea typeface="+mn-ea"/>
          <a:cs typeface="+mn-cs"/>
        </a:defRPr>
      </a:lvl2pPr>
      <a:lvl3pPr marL="0" indent="0" algn="l" defTabSz="914296"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296"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296"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12"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460"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06"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754" indent="-228574" algn="l" defTabSz="91429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7"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4" algn="l" defTabSz="914296" rtl="0" eaLnBrk="1" latinLnBrk="0" hangingPunct="1">
        <a:defRPr sz="1800" kern="1200">
          <a:solidFill>
            <a:schemeClr val="tx1"/>
          </a:solidFill>
          <a:latin typeface="+mn-lt"/>
          <a:ea typeface="+mn-ea"/>
          <a:cs typeface="+mn-cs"/>
        </a:defRPr>
      </a:lvl4pPr>
      <a:lvl5pPr marL="1828590" algn="l" defTabSz="914296" rtl="0" eaLnBrk="1" latinLnBrk="0" hangingPunct="1">
        <a:defRPr sz="1800" kern="1200">
          <a:solidFill>
            <a:schemeClr val="tx1"/>
          </a:solidFill>
          <a:latin typeface="+mn-lt"/>
          <a:ea typeface="+mn-ea"/>
          <a:cs typeface="+mn-cs"/>
        </a:defRPr>
      </a:lvl5pPr>
      <a:lvl6pPr marL="2285738" algn="l" defTabSz="914296" rtl="0" eaLnBrk="1" latinLnBrk="0" hangingPunct="1">
        <a:defRPr sz="1800" kern="1200">
          <a:solidFill>
            <a:schemeClr val="tx1"/>
          </a:solidFill>
          <a:latin typeface="+mn-lt"/>
          <a:ea typeface="+mn-ea"/>
          <a:cs typeface="+mn-cs"/>
        </a:defRPr>
      </a:lvl6pPr>
      <a:lvl7pPr marL="2742885" algn="l" defTabSz="914296" rtl="0" eaLnBrk="1" latinLnBrk="0" hangingPunct="1">
        <a:defRPr sz="1800" kern="1200">
          <a:solidFill>
            <a:schemeClr val="tx1"/>
          </a:solidFill>
          <a:latin typeface="+mn-lt"/>
          <a:ea typeface="+mn-ea"/>
          <a:cs typeface="+mn-cs"/>
        </a:defRPr>
      </a:lvl7pPr>
      <a:lvl8pPr marL="3200032" algn="l" defTabSz="914296" rtl="0" eaLnBrk="1" latinLnBrk="0" hangingPunct="1">
        <a:defRPr sz="1800" kern="1200">
          <a:solidFill>
            <a:schemeClr val="tx1"/>
          </a:solidFill>
          <a:latin typeface="+mn-lt"/>
          <a:ea typeface="+mn-ea"/>
          <a:cs typeface="+mn-cs"/>
        </a:defRPr>
      </a:lvl8pPr>
      <a:lvl9pPr marL="3657179" algn="l" defTabSz="9142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orient="horz" pos="2160" userDrawn="1">
          <p15:clr>
            <a:srgbClr val="F26B43"/>
          </p15:clr>
        </p15:guide>
        <p15:guide id="28" pos="624" userDrawn="1">
          <p15:clr>
            <a:srgbClr val="F26B43"/>
          </p15:clr>
        </p15:guide>
        <p15:guide id="29" pos="7320" userDrawn="1">
          <p15:clr>
            <a:srgbClr val="F26B43"/>
          </p15:clr>
        </p15:guide>
        <p15:guide id="48" pos="1176" userDrawn="1">
          <p15:clr>
            <a:srgbClr val="F26B43"/>
          </p15:clr>
        </p15:guide>
        <p15:guide id="51"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4.xml"/><Relationship Id="rId4" Type="http://schemas.openxmlformats.org/officeDocument/2006/relationships/hyperlink" Target="https://pxhere.com/en/photo/54799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3D14FC-7100-DA6E-75C7-EF5B50DD4D13}"/>
              </a:ext>
            </a:extLst>
          </p:cNvPr>
          <p:cNvSpPr/>
          <p:nvPr/>
        </p:nvSpPr>
        <p:spPr>
          <a:xfrm>
            <a:off x="0" y="-280737"/>
            <a:ext cx="12528884" cy="7138737"/>
          </a:xfrm>
          <a:prstGeom prst="rect">
            <a:avLst/>
          </a:prstGeom>
          <a:solidFill>
            <a:srgbClr val="1B2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DC09D82-B026-2D70-B544-278AA91FC6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4870604" cy="9866901"/>
          </a:xfrm>
          <a:prstGeom prst="rect">
            <a:avLst/>
          </a:prstGeom>
        </p:spPr>
      </p:pic>
      <p:sp>
        <p:nvSpPr>
          <p:cNvPr id="2" name="Slide Number Placeholder 1"/>
          <p:cNvSpPr>
            <a:spLocks noGrp="1"/>
          </p:cNvSpPr>
          <p:nvPr>
            <p:ph type="sldNum" sz="quarter" idx="10"/>
          </p:nvPr>
        </p:nvSpPr>
        <p:spPr/>
        <p:txBody>
          <a:bodyPr/>
          <a:lstStyle/>
          <a:p>
            <a:fld id="{D8D877B3-D348-4611-9BDB-C5374591D951}" type="slidenum">
              <a:rPr lang="en-US" smtClean="0"/>
              <a:pPr/>
              <a:t>1</a:t>
            </a:fld>
            <a:endParaRPr lang="en-US"/>
          </a:p>
        </p:txBody>
      </p:sp>
      <p:sp>
        <p:nvSpPr>
          <p:cNvPr id="9" name="TextBox 8"/>
          <p:cNvSpPr txBox="1"/>
          <p:nvPr/>
        </p:nvSpPr>
        <p:spPr>
          <a:xfrm>
            <a:off x="6224754" y="1705793"/>
            <a:ext cx="5239295" cy="1525546"/>
          </a:xfrm>
          <a:prstGeom prst="rect">
            <a:avLst/>
          </a:prstGeom>
          <a:noFill/>
        </p:spPr>
        <p:txBody>
          <a:bodyPr wrap="square" lIns="0" rIns="0" rtlCol="0">
            <a:spAutoFit/>
          </a:bodyPr>
          <a:lstStyle/>
          <a:p>
            <a:pPr algn="r">
              <a:lnSpc>
                <a:spcPct val="70000"/>
              </a:lnSpc>
            </a:pPr>
            <a:r>
              <a:rPr lang="en-US" sz="4400">
                <a:solidFill>
                  <a:schemeClr val="bg1"/>
                </a:solidFill>
                <a:latin typeface="Franklin Gothic Heavy" panose="020B0903020102020204" pitchFamily="34" charset="0"/>
              </a:rPr>
              <a:t>Ferndale Climate Policy Advisory Team </a:t>
            </a:r>
          </a:p>
        </p:txBody>
      </p:sp>
      <p:pic>
        <p:nvPicPr>
          <p:cNvPr id="10" name="Graphic 9">
            <a:extLst>
              <a:ext uri="{FF2B5EF4-FFF2-40B4-BE49-F238E27FC236}">
                <a16:creationId xmlns:a16="http://schemas.microsoft.com/office/drawing/2014/main" id="{2C26C768-5CEE-45F2-B13B-5F71F73C38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9939" y="6240379"/>
            <a:ext cx="2790795" cy="454005"/>
          </a:xfrm>
          <a:prstGeom prst="rect">
            <a:avLst/>
          </a:prstGeom>
        </p:spPr>
      </p:pic>
      <p:sp>
        <p:nvSpPr>
          <p:cNvPr id="3" name="Rectangle 2">
            <a:extLst>
              <a:ext uri="{FF2B5EF4-FFF2-40B4-BE49-F238E27FC236}">
                <a16:creationId xmlns:a16="http://schemas.microsoft.com/office/drawing/2014/main" id="{ECA9C852-D934-5D03-DB8D-1EAB17AEF66A}"/>
              </a:ext>
            </a:extLst>
          </p:cNvPr>
          <p:cNvSpPr/>
          <p:nvPr/>
        </p:nvSpPr>
        <p:spPr>
          <a:xfrm>
            <a:off x="8027377" y="3310470"/>
            <a:ext cx="3436672" cy="158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6154B5-F411-D8B7-2C12-B8C40E94BCC0}"/>
              </a:ext>
            </a:extLst>
          </p:cNvPr>
          <p:cNvSpPr txBox="1"/>
          <p:nvPr/>
        </p:nvSpPr>
        <p:spPr>
          <a:xfrm>
            <a:off x="4319953" y="3468732"/>
            <a:ext cx="7144096" cy="562718"/>
          </a:xfrm>
          <a:prstGeom prst="rect">
            <a:avLst/>
          </a:prstGeom>
          <a:noFill/>
        </p:spPr>
        <p:txBody>
          <a:bodyPr wrap="square" lIns="0" rIns="0" rtlCol="0">
            <a:spAutoFit/>
          </a:bodyPr>
          <a:lstStyle/>
          <a:p>
            <a:pPr algn="r">
              <a:lnSpc>
                <a:spcPct val="120000"/>
              </a:lnSpc>
            </a:pPr>
            <a:r>
              <a:rPr lang="en-US" sz="2800" dirty="0">
                <a:solidFill>
                  <a:schemeClr val="bg1"/>
                </a:solidFill>
              </a:rPr>
              <a:t>Meeting Two | Thursday, February 27th, 2025</a:t>
            </a:r>
          </a:p>
        </p:txBody>
      </p:sp>
    </p:spTree>
    <p:extLst>
      <p:ext uri="{BB962C8B-B14F-4D97-AF65-F5344CB8AC3E}">
        <p14:creationId xmlns:p14="http://schemas.microsoft.com/office/powerpoint/2010/main" val="1536879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74444-E2E0-7243-6B58-888681A80A07}"/>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90AE6AAD-C490-57E8-1202-4E7C52A05739}"/>
              </a:ext>
            </a:extLst>
          </p:cNvPr>
          <p:cNvSpPr txBox="1"/>
          <p:nvPr/>
        </p:nvSpPr>
        <p:spPr>
          <a:xfrm>
            <a:off x="1866901" y="3607725"/>
            <a:ext cx="5524500" cy="958660"/>
          </a:xfrm>
          <a:prstGeom prst="rect">
            <a:avLst/>
          </a:prstGeom>
          <a:noFill/>
        </p:spPr>
        <p:txBody>
          <a:bodyPr wrap="square" lIns="0" rIns="0" rtlCol="0">
            <a:spAutoFit/>
          </a:bodyPr>
          <a:lstStyle/>
          <a:p>
            <a:pPr>
              <a:lnSpc>
                <a:spcPct val="120000"/>
              </a:lnSpc>
            </a:pPr>
            <a:r>
              <a:rPr lang="en-US" sz="1200" dirty="0">
                <a:solidFill>
                  <a:schemeClr val="bg1">
                    <a:alpha val="80000"/>
                  </a:schemeClr>
                </a:solidFill>
              </a:rPr>
              <a:t>We start by understanding your vision, mission, goals and objectives. It’s about what you want to accomplish. Whether you are a heavy industry, private business, public agency, or a mission-driven nonprofit, we are committed to achieving your desired results and outcomes.</a:t>
            </a:r>
          </a:p>
        </p:txBody>
      </p:sp>
      <p:sp>
        <p:nvSpPr>
          <p:cNvPr id="10" name="Title 9">
            <a:extLst>
              <a:ext uri="{FF2B5EF4-FFF2-40B4-BE49-F238E27FC236}">
                <a16:creationId xmlns:a16="http://schemas.microsoft.com/office/drawing/2014/main" id="{CD583745-414D-DB1F-5557-F1A7C73A3555}"/>
              </a:ext>
            </a:extLst>
          </p:cNvPr>
          <p:cNvSpPr>
            <a:spLocks noGrp="1"/>
          </p:cNvSpPr>
          <p:nvPr>
            <p:ph type="title" idx="4294967295"/>
          </p:nvPr>
        </p:nvSpPr>
        <p:spPr>
          <a:xfrm>
            <a:off x="1083790" y="2320606"/>
            <a:ext cx="3429699" cy="2574237"/>
          </a:xfrm>
          <a:prstGeom prst="rect">
            <a:avLst/>
          </a:prstGeom>
        </p:spPr>
        <p:txBody>
          <a:bodyPr/>
          <a:lstStyle/>
          <a:p>
            <a:r>
              <a:rPr lang="en-US" dirty="0">
                <a:solidFill>
                  <a:schemeClr val="tx1"/>
                </a:solidFill>
                <a:latin typeface="Franklin Gothic Heavy"/>
              </a:rPr>
              <a:t>A LOOK AHEAD</a:t>
            </a:r>
            <a:r>
              <a:rPr lang="en-US" dirty="0">
                <a:solidFill>
                  <a:schemeClr val="accent1"/>
                </a:solidFill>
                <a:latin typeface="Franklin Gothic Heavy"/>
              </a:rPr>
              <a:t>.</a:t>
            </a:r>
          </a:p>
        </p:txBody>
      </p:sp>
      <p:graphicFrame>
        <p:nvGraphicFramePr>
          <p:cNvPr id="2" name="Diagram 1">
            <a:extLst>
              <a:ext uri="{FF2B5EF4-FFF2-40B4-BE49-F238E27FC236}">
                <a16:creationId xmlns:a16="http://schemas.microsoft.com/office/drawing/2014/main" id="{4E0B8EA9-A8C3-6B97-F212-292AB833E976}"/>
              </a:ext>
            </a:extLst>
          </p:cNvPr>
          <p:cNvGraphicFramePr/>
          <p:nvPr>
            <p:extLst>
              <p:ext uri="{D42A27DB-BD31-4B8C-83A1-F6EECF244321}">
                <p14:modId xmlns:p14="http://schemas.microsoft.com/office/powerpoint/2010/main" val="4063431832"/>
              </p:ext>
            </p:extLst>
          </p:nvPr>
        </p:nvGraphicFramePr>
        <p:xfrm>
          <a:off x="4219575" y="271462"/>
          <a:ext cx="7416800" cy="6315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826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1BD02-9FE1-C07F-C0E0-93EA2882ADD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C64A0-C606-4D50-6DC5-F4CAF8EB5E79}"/>
              </a:ext>
            </a:extLst>
          </p:cNvPr>
          <p:cNvSpPr>
            <a:spLocks noGrp="1"/>
          </p:cNvSpPr>
          <p:nvPr>
            <p:ph type="sldNum" sz="quarter" idx="10"/>
          </p:nvPr>
        </p:nvSpPr>
        <p:spPr/>
        <p:txBody>
          <a:bodyPr/>
          <a:lstStyle/>
          <a:p>
            <a:fld id="{D8D877B3-D348-4611-9BDB-C5374591D951}" type="slidenum">
              <a:rPr lang="en-US" smtClean="0"/>
              <a:pPr/>
              <a:t>11</a:t>
            </a:fld>
            <a:endParaRPr lang="en-US"/>
          </a:p>
        </p:txBody>
      </p:sp>
      <p:sp>
        <p:nvSpPr>
          <p:cNvPr id="6" name="Oval 5">
            <a:extLst>
              <a:ext uri="{FF2B5EF4-FFF2-40B4-BE49-F238E27FC236}">
                <a16:creationId xmlns:a16="http://schemas.microsoft.com/office/drawing/2014/main" id="{9BA2FDEA-AB1C-1566-DBE7-49FC6C6C5239}"/>
              </a:ext>
            </a:extLst>
          </p:cNvPr>
          <p:cNvSpPr/>
          <p:nvPr/>
        </p:nvSpPr>
        <p:spPr>
          <a:xfrm>
            <a:off x="4978888" y="3040068"/>
            <a:ext cx="818319" cy="818319"/>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7" name="Oval 6">
            <a:extLst>
              <a:ext uri="{FF2B5EF4-FFF2-40B4-BE49-F238E27FC236}">
                <a16:creationId xmlns:a16="http://schemas.microsoft.com/office/drawing/2014/main" id="{AF230BB3-2000-F2E7-1C79-529E5AD39625}"/>
              </a:ext>
            </a:extLst>
          </p:cNvPr>
          <p:cNvSpPr/>
          <p:nvPr/>
        </p:nvSpPr>
        <p:spPr>
          <a:xfrm>
            <a:off x="4978888" y="4384937"/>
            <a:ext cx="818319" cy="818319"/>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10" name="TextBox 9">
            <a:extLst>
              <a:ext uri="{FF2B5EF4-FFF2-40B4-BE49-F238E27FC236}">
                <a16:creationId xmlns:a16="http://schemas.microsoft.com/office/drawing/2014/main" id="{023482C7-4613-FAA9-8777-F37E3A17312C}"/>
              </a:ext>
            </a:extLst>
          </p:cNvPr>
          <p:cNvSpPr txBox="1"/>
          <p:nvPr/>
        </p:nvSpPr>
        <p:spPr>
          <a:xfrm>
            <a:off x="5980244" y="3111177"/>
            <a:ext cx="4492842" cy="312906"/>
          </a:xfrm>
          <a:prstGeom prst="rect">
            <a:avLst/>
          </a:prstGeom>
          <a:noFill/>
        </p:spPr>
        <p:txBody>
          <a:bodyPr wrap="square" lIns="0" rIns="0" rtlCol="0">
            <a:spAutoFit/>
          </a:bodyPr>
          <a:lstStyle/>
          <a:p>
            <a:pPr>
              <a:lnSpc>
                <a:spcPct val="70000"/>
              </a:lnSpc>
            </a:pPr>
            <a:r>
              <a:rPr lang="en-US" sz="2000" dirty="0">
                <a:latin typeface="Franklin Gothic Heavy" panose="020B0903020102020204" pitchFamily="34" charset="0"/>
              </a:rPr>
              <a:t>POTENTIAL GOALS AND POLICIES</a:t>
            </a:r>
          </a:p>
        </p:txBody>
      </p:sp>
      <p:sp>
        <p:nvSpPr>
          <p:cNvPr id="11" name="TextBox 10">
            <a:extLst>
              <a:ext uri="{FF2B5EF4-FFF2-40B4-BE49-F238E27FC236}">
                <a16:creationId xmlns:a16="http://schemas.microsoft.com/office/drawing/2014/main" id="{474EB2AA-968B-B0B0-EFDD-1DA0671F98FD}"/>
              </a:ext>
            </a:extLst>
          </p:cNvPr>
          <p:cNvSpPr txBox="1"/>
          <p:nvPr/>
        </p:nvSpPr>
        <p:spPr>
          <a:xfrm>
            <a:off x="5980244" y="3354319"/>
            <a:ext cx="5207217" cy="952056"/>
          </a:xfrm>
          <a:prstGeom prst="rect">
            <a:avLst/>
          </a:prstGeom>
          <a:noFill/>
        </p:spPr>
        <p:txBody>
          <a:bodyPr wrap="square" lIns="0" rIns="0" rtlCol="0">
            <a:spAutoFit/>
          </a:bodyPr>
          <a:lstStyle/>
          <a:p>
            <a:pPr>
              <a:lnSpc>
                <a:spcPct val="120000"/>
              </a:lnSpc>
            </a:pPr>
            <a:r>
              <a:rPr lang="en-US" sz="1600" dirty="0">
                <a:solidFill>
                  <a:schemeClr val="tx1">
                    <a:alpha val="80000"/>
                  </a:schemeClr>
                </a:solidFill>
              </a:rPr>
              <a:t>The consultant team and City will use the SWOT analysis to generate an initial list of potential goals and policies for the GHG reduction </a:t>
            </a:r>
            <a:r>
              <a:rPr lang="en-US" sz="1600" dirty="0" err="1">
                <a:solidFill>
                  <a:schemeClr val="tx1">
                    <a:alpha val="80000"/>
                  </a:schemeClr>
                </a:solidFill>
              </a:rPr>
              <a:t>subelement</a:t>
            </a:r>
            <a:r>
              <a:rPr lang="en-US" sz="1600" dirty="0">
                <a:solidFill>
                  <a:schemeClr val="tx1">
                    <a:alpha val="80000"/>
                  </a:schemeClr>
                </a:solidFill>
              </a:rPr>
              <a:t>.</a:t>
            </a:r>
          </a:p>
        </p:txBody>
      </p:sp>
      <p:sp>
        <p:nvSpPr>
          <p:cNvPr id="12" name="TextBox 11">
            <a:extLst>
              <a:ext uri="{FF2B5EF4-FFF2-40B4-BE49-F238E27FC236}">
                <a16:creationId xmlns:a16="http://schemas.microsoft.com/office/drawing/2014/main" id="{5E64EBD2-08D0-9DF1-53E5-84D03AB3D705}"/>
              </a:ext>
            </a:extLst>
          </p:cNvPr>
          <p:cNvSpPr txBox="1"/>
          <p:nvPr/>
        </p:nvSpPr>
        <p:spPr>
          <a:xfrm>
            <a:off x="5980244" y="4449579"/>
            <a:ext cx="4743213" cy="312906"/>
          </a:xfrm>
          <a:prstGeom prst="rect">
            <a:avLst/>
          </a:prstGeom>
          <a:noFill/>
        </p:spPr>
        <p:txBody>
          <a:bodyPr wrap="square" lIns="0" rIns="0" rtlCol="0">
            <a:spAutoFit/>
          </a:bodyPr>
          <a:lstStyle/>
          <a:p>
            <a:pPr>
              <a:lnSpc>
                <a:spcPct val="70000"/>
              </a:lnSpc>
            </a:pPr>
            <a:r>
              <a:rPr lang="en-US" sz="2000" dirty="0">
                <a:solidFill>
                  <a:schemeClr val="accent1"/>
                </a:solidFill>
                <a:latin typeface="Franklin Gothic Heavy" panose="020B0903020102020204" pitchFamily="34" charset="0"/>
              </a:rPr>
              <a:t>CPAT REVIEW OF GOALS AND POLICIES</a:t>
            </a:r>
          </a:p>
        </p:txBody>
      </p:sp>
      <p:sp>
        <p:nvSpPr>
          <p:cNvPr id="13" name="TextBox 12">
            <a:extLst>
              <a:ext uri="{FF2B5EF4-FFF2-40B4-BE49-F238E27FC236}">
                <a16:creationId xmlns:a16="http://schemas.microsoft.com/office/drawing/2014/main" id="{151AA078-7328-1873-187D-9C2C5DC3C14B}"/>
              </a:ext>
            </a:extLst>
          </p:cNvPr>
          <p:cNvSpPr txBox="1"/>
          <p:nvPr/>
        </p:nvSpPr>
        <p:spPr>
          <a:xfrm>
            <a:off x="5980244" y="4692721"/>
            <a:ext cx="4950042" cy="952056"/>
          </a:xfrm>
          <a:prstGeom prst="rect">
            <a:avLst/>
          </a:prstGeom>
          <a:noFill/>
        </p:spPr>
        <p:txBody>
          <a:bodyPr wrap="square" lIns="0" rIns="0" rtlCol="0">
            <a:spAutoFit/>
          </a:bodyPr>
          <a:lstStyle/>
          <a:p>
            <a:pPr>
              <a:lnSpc>
                <a:spcPct val="120000"/>
              </a:lnSpc>
            </a:pPr>
            <a:r>
              <a:rPr lang="en-US" sz="1600" dirty="0">
                <a:solidFill>
                  <a:schemeClr val="tx1">
                    <a:alpha val="80000"/>
                  </a:schemeClr>
                </a:solidFill>
              </a:rPr>
              <a:t>The CPAT will review the initial list of goals and policies in advance of the next meeting where we will have an in-depth discussion.</a:t>
            </a:r>
          </a:p>
        </p:txBody>
      </p:sp>
      <p:sp>
        <p:nvSpPr>
          <p:cNvPr id="18" name="Shape 3612">
            <a:extLst>
              <a:ext uri="{FF2B5EF4-FFF2-40B4-BE49-F238E27FC236}">
                <a16:creationId xmlns:a16="http://schemas.microsoft.com/office/drawing/2014/main" id="{AF0C42CE-08ED-C3E3-BC6A-305723B2FA78}"/>
              </a:ext>
            </a:extLst>
          </p:cNvPr>
          <p:cNvSpPr/>
          <p:nvPr/>
        </p:nvSpPr>
        <p:spPr>
          <a:xfrm>
            <a:off x="5247756" y="3353573"/>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9" name="Shape 3612">
            <a:extLst>
              <a:ext uri="{FF2B5EF4-FFF2-40B4-BE49-F238E27FC236}">
                <a16:creationId xmlns:a16="http://schemas.microsoft.com/office/drawing/2014/main" id="{81162F4E-8BA1-FBF3-12A3-728A5DC30444}"/>
              </a:ext>
            </a:extLst>
          </p:cNvPr>
          <p:cNvSpPr/>
          <p:nvPr/>
        </p:nvSpPr>
        <p:spPr>
          <a:xfrm>
            <a:off x="5247756" y="4698443"/>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miter lim="400000"/>
          </a:ln>
        </p:spPr>
        <p:txBody>
          <a:bodyPr lIns="38100" tIns="38100" rIns="38100" bIns="38100" anchor="ctr"/>
          <a:lstStyle/>
          <a:p>
            <a:endParaRPr>
              <a:solidFill>
                <a:prstClr val="black"/>
              </a:solidFill>
            </a:endParaRPr>
          </a:p>
        </p:txBody>
      </p:sp>
      <p:sp>
        <p:nvSpPr>
          <p:cNvPr id="3" name="Title 9">
            <a:extLst>
              <a:ext uri="{FF2B5EF4-FFF2-40B4-BE49-F238E27FC236}">
                <a16:creationId xmlns:a16="http://schemas.microsoft.com/office/drawing/2014/main" id="{BBB25AEA-B0A6-E959-4536-E1F08C6FD6BA}"/>
              </a:ext>
            </a:extLst>
          </p:cNvPr>
          <p:cNvSpPr txBox="1">
            <a:spLocks/>
          </p:cNvSpPr>
          <p:nvPr/>
        </p:nvSpPr>
        <p:spPr>
          <a:xfrm>
            <a:off x="4792802" y="472247"/>
            <a:ext cx="6137484" cy="961668"/>
          </a:xfrm>
          <a:prstGeom prst="rect">
            <a:avLst/>
          </a:prstGeom>
          <a:effectLst/>
        </p:spPr>
        <p:txBody>
          <a:bodyPr vert="horz" lIns="0" tIns="192024" rIns="0" bIns="0" rtlCol="0" anchor="t" anchorCtr="0">
            <a:noAutofit/>
          </a:bodyPr>
          <a:lst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a:lstStyle>
          <a:p>
            <a:r>
              <a:rPr lang="en-US">
                <a:solidFill>
                  <a:schemeClr val="tx1"/>
                </a:solidFill>
                <a:latin typeface="Franklin Gothic Heavy"/>
              </a:rPr>
              <a:t>NEXT STEPS.</a:t>
            </a:r>
            <a:endParaRPr lang="en-US">
              <a:solidFill>
                <a:schemeClr val="accent1"/>
              </a:solidFill>
              <a:latin typeface="Franklin Gothic Heavy"/>
            </a:endParaRPr>
          </a:p>
        </p:txBody>
      </p:sp>
      <p:pic>
        <p:nvPicPr>
          <p:cNvPr id="2050" name="Picture 2">
            <a:extLst>
              <a:ext uri="{FF2B5EF4-FFF2-40B4-BE49-F238E27FC236}">
                <a16:creationId xmlns:a16="http://schemas.microsoft.com/office/drawing/2014/main" id="{2738FC6E-746E-E5FB-273D-50F6F50AAE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04" t="-218" r="16359" b="218"/>
          <a:stretch/>
        </p:blipFill>
        <p:spPr bwMode="auto">
          <a:xfrm>
            <a:off x="1004539" y="-22346"/>
            <a:ext cx="3062537" cy="688034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2C9A1546-FB48-7EDC-1DE4-CA74F9E959AD}"/>
              </a:ext>
            </a:extLst>
          </p:cNvPr>
          <p:cNvSpPr/>
          <p:nvPr/>
        </p:nvSpPr>
        <p:spPr>
          <a:xfrm>
            <a:off x="4978888" y="1689251"/>
            <a:ext cx="818319" cy="818319"/>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5" name="TextBox 4">
            <a:extLst>
              <a:ext uri="{FF2B5EF4-FFF2-40B4-BE49-F238E27FC236}">
                <a16:creationId xmlns:a16="http://schemas.microsoft.com/office/drawing/2014/main" id="{B9843EDA-C566-6AF5-95FE-390DFD4C05D1}"/>
              </a:ext>
            </a:extLst>
          </p:cNvPr>
          <p:cNvSpPr txBox="1"/>
          <p:nvPr/>
        </p:nvSpPr>
        <p:spPr>
          <a:xfrm>
            <a:off x="5980244" y="1747424"/>
            <a:ext cx="3588617" cy="312906"/>
          </a:xfrm>
          <a:prstGeom prst="rect">
            <a:avLst/>
          </a:prstGeom>
          <a:noFill/>
        </p:spPr>
        <p:txBody>
          <a:bodyPr wrap="square" lIns="0" rIns="0" rtlCol="0">
            <a:spAutoFit/>
          </a:bodyPr>
          <a:lstStyle/>
          <a:p>
            <a:pPr>
              <a:lnSpc>
                <a:spcPct val="70000"/>
              </a:lnSpc>
            </a:pPr>
            <a:r>
              <a:rPr lang="en-US" sz="2000" dirty="0">
                <a:solidFill>
                  <a:schemeClr val="tx2"/>
                </a:solidFill>
                <a:latin typeface="Franklin Gothic Heavy" panose="020B0903020102020204" pitchFamily="34" charset="0"/>
              </a:rPr>
              <a:t>SCHEDULE MEETINGS 3-5</a:t>
            </a:r>
          </a:p>
        </p:txBody>
      </p:sp>
      <p:sp>
        <p:nvSpPr>
          <p:cNvPr id="9" name="TextBox 8">
            <a:extLst>
              <a:ext uri="{FF2B5EF4-FFF2-40B4-BE49-F238E27FC236}">
                <a16:creationId xmlns:a16="http://schemas.microsoft.com/office/drawing/2014/main" id="{A95BBE62-612B-C96B-F665-BDC8DAD66B64}"/>
              </a:ext>
            </a:extLst>
          </p:cNvPr>
          <p:cNvSpPr txBox="1"/>
          <p:nvPr/>
        </p:nvSpPr>
        <p:spPr>
          <a:xfrm>
            <a:off x="5980244" y="1990566"/>
            <a:ext cx="4950042" cy="952056"/>
          </a:xfrm>
          <a:prstGeom prst="rect">
            <a:avLst/>
          </a:prstGeom>
          <a:noFill/>
        </p:spPr>
        <p:txBody>
          <a:bodyPr wrap="square" lIns="0" rIns="0" rtlCol="0">
            <a:spAutoFit/>
          </a:bodyPr>
          <a:lstStyle/>
          <a:p>
            <a:pPr>
              <a:lnSpc>
                <a:spcPct val="120000"/>
              </a:lnSpc>
            </a:pPr>
            <a:r>
              <a:rPr lang="en-US" sz="1600" dirty="0">
                <a:solidFill>
                  <a:schemeClr val="tx1">
                    <a:alpha val="80000"/>
                  </a:schemeClr>
                </a:solidFill>
              </a:rPr>
              <a:t>The remaining meetings will be in March, May, and June. Natalie will send out potential dates the first week of March.</a:t>
            </a:r>
          </a:p>
        </p:txBody>
      </p:sp>
      <p:sp>
        <p:nvSpPr>
          <p:cNvPr id="16" name="Shape 3612">
            <a:extLst>
              <a:ext uri="{FF2B5EF4-FFF2-40B4-BE49-F238E27FC236}">
                <a16:creationId xmlns:a16="http://schemas.microsoft.com/office/drawing/2014/main" id="{4D029477-7851-E637-712A-8DEF901A2FC2}"/>
              </a:ext>
            </a:extLst>
          </p:cNvPr>
          <p:cNvSpPr/>
          <p:nvPr/>
        </p:nvSpPr>
        <p:spPr>
          <a:xfrm>
            <a:off x="5247756" y="2002756"/>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spTree>
    <p:extLst>
      <p:ext uri="{BB962C8B-B14F-4D97-AF65-F5344CB8AC3E}">
        <p14:creationId xmlns:p14="http://schemas.microsoft.com/office/powerpoint/2010/main" val="263491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12</a:t>
            </a:fld>
            <a:endParaRPr lang="en-US"/>
          </a:p>
        </p:txBody>
      </p:sp>
      <p:sp>
        <p:nvSpPr>
          <p:cNvPr id="21" name="Title 3">
            <a:extLst>
              <a:ext uri="{FF2B5EF4-FFF2-40B4-BE49-F238E27FC236}">
                <a16:creationId xmlns:a16="http://schemas.microsoft.com/office/drawing/2014/main" id="{5AF1D4E7-98FA-64EF-3D16-C0771689CE5F}"/>
              </a:ext>
            </a:extLst>
          </p:cNvPr>
          <p:cNvSpPr txBox="1">
            <a:spLocks/>
          </p:cNvSpPr>
          <p:nvPr/>
        </p:nvSpPr>
        <p:spPr>
          <a:xfrm>
            <a:off x="3153396" y="2593676"/>
            <a:ext cx="5293443" cy="835324"/>
          </a:xfrm>
          <a:prstGeom prst="rect">
            <a:avLst/>
          </a:prstGeom>
        </p:spPr>
        <p:txBody>
          <a:bodyPr/>
          <a:lstStyle>
            <a:lvl1pPr algn="l" defTabSz="914318"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a:lstStyle>
          <a:p>
            <a:pPr algn="ctr"/>
            <a:r>
              <a:rPr lang="en-US" sz="6000">
                <a:solidFill>
                  <a:schemeClr val="tx2"/>
                </a:solidFill>
              </a:rPr>
              <a:t>	</a:t>
            </a:r>
            <a:r>
              <a:rPr lang="en-US" sz="5400">
                <a:solidFill>
                  <a:schemeClr val="tx2"/>
                </a:solidFill>
              </a:rPr>
              <a:t>QUESTIONS?</a:t>
            </a:r>
          </a:p>
        </p:txBody>
      </p:sp>
    </p:spTree>
    <p:extLst>
      <p:ext uri="{BB962C8B-B14F-4D97-AF65-F5344CB8AC3E}">
        <p14:creationId xmlns:p14="http://schemas.microsoft.com/office/powerpoint/2010/main" val="607991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1347" y="493066"/>
            <a:ext cx="4229100" cy="1441967"/>
          </a:xfrm>
        </p:spPr>
        <p:txBody>
          <a:bodyPr/>
          <a:lstStyle/>
          <a:p>
            <a:r>
              <a:rPr lang="en-US"/>
              <a:t>AGENDA</a:t>
            </a:r>
          </a:p>
        </p:txBody>
      </p:sp>
      <p:sp>
        <p:nvSpPr>
          <p:cNvPr id="11" name="TextBox 10"/>
          <p:cNvSpPr txBox="1"/>
          <p:nvPr/>
        </p:nvSpPr>
        <p:spPr>
          <a:xfrm>
            <a:off x="1061347" y="1282875"/>
            <a:ext cx="9656196" cy="1067215"/>
          </a:xfrm>
          <a:prstGeom prst="rect">
            <a:avLst/>
          </a:prstGeom>
          <a:noFill/>
        </p:spPr>
        <p:txBody>
          <a:bodyPr wrap="square" lIns="0" rIns="0" rtlCol="0">
            <a:spAutoFit/>
          </a:bodyPr>
          <a:lstStyle/>
          <a:p>
            <a:pPr marL="0" marR="0">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Goal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provide an overview of the development of the GHG Emission Reduction Element and begin developing a vision statement.</a:t>
            </a:r>
          </a:p>
          <a:p>
            <a:pPr marL="171446" indent="-171446" defTabSz="914308">
              <a:lnSpc>
                <a:spcPct val="120000"/>
              </a:lnSpc>
              <a:buFont typeface="Wingdings" panose="05000000000000000000" pitchFamily="2" charset="2"/>
              <a:buChar char="§"/>
              <a:defRPr/>
            </a:pPr>
            <a:endParaRPr lang="en-US" sz="1400" dirty="0">
              <a:solidFill>
                <a:srgbClr val="2B2B2B">
                  <a:alpha val="80000"/>
                </a:srgbClr>
              </a:solidFill>
              <a:latin typeface="Franklin Gothic Book"/>
            </a:endParaRPr>
          </a:p>
        </p:txBody>
      </p:sp>
      <p:graphicFrame>
        <p:nvGraphicFramePr>
          <p:cNvPr id="2" name="Table 1">
            <a:extLst>
              <a:ext uri="{FF2B5EF4-FFF2-40B4-BE49-F238E27FC236}">
                <a16:creationId xmlns:a16="http://schemas.microsoft.com/office/drawing/2014/main" id="{B8FD8C21-9A86-FE6A-0664-CC536734AEAC}"/>
              </a:ext>
            </a:extLst>
          </p:cNvPr>
          <p:cNvGraphicFramePr>
            <a:graphicFrameLocks noGrp="1"/>
          </p:cNvGraphicFramePr>
          <p:nvPr>
            <p:extLst>
              <p:ext uri="{D42A27DB-BD31-4B8C-83A1-F6EECF244321}">
                <p14:modId xmlns:p14="http://schemas.microsoft.com/office/powerpoint/2010/main" val="1712549366"/>
              </p:ext>
            </p:extLst>
          </p:nvPr>
        </p:nvGraphicFramePr>
        <p:xfrm>
          <a:off x="1140542" y="2054941"/>
          <a:ext cx="9756058" cy="3488927"/>
        </p:xfrm>
        <a:graphic>
          <a:graphicData uri="http://schemas.openxmlformats.org/drawingml/2006/table">
            <a:tbl>
              <a:tblPr firstRow="1" firstCol="1" bandRow="1">
                <a:tableStyleId>{5C22544A-7EE6-4342-B048-85BDC9FD1C3A}</a:tableStyleId>
              </a:tblPr>
              <a:tblGrid>
                <a:gridCol w="1872954">
                  <a:extLst>
                    <a:ext uri="{9D8B030D-6E8A-4147-A177-3AD203B41FA5}">
                      <a16:colId xmlns:a16="http://schemas.microsoft.com/office/drawing/2014/main" val="3047869829"/>
                    </a:ext>
                  </a:extLst>
                </a:gridCol>
                <a:gridCol w="7883104">
                  <a:extLst>
                    <a:ext uri="{9D8B030D-6E8A-4147-A177-3AD203B41FA5}">
                      <a16:colId xmlns:a16="http://schemas.microsoft.com/office/drawing/2014/main" val="504126921"/>
                    </a:ext>
                  </a:extLst>
                </a:gridCol>
              </a:tblGrid>
              <a:tr h="236907">
                <a:tc>
                  <a:txBody>
                    <a:bodyPr/>
                    <a:lstStyle/>
                    <a:p>
                      <a:pPr marL="0" marR="0">
                        <a:lnSpc>
                          <a:spcPct val="115000"/>
                        </a:lnSpc>
                        <a:spcAft>
                          <a:spcPts val="800"/>
                        </a:spcAft>
                      </a:pPr>
                      <a:r>
                        <a:rPr lang="en-US" sz="1800" kern="100">
                          <a:effectLst/>
                        </a:rPr>
                        <a:t>Time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tc>
                  <a:txBody>
                    <a:bodyPr/>
                    <a:lstStyle/>
                    <a:p>
                      <a:pPr marL="0" marR="0">
                        <a:lnSpc>
                          <a:spcPct val="115000"/>
                        </a:lnSpc>
                        <a:spcAft>
                          <a:spcPts val="800"/>
                        </a:spcAft>
                      </a:pPr>
                      <a:r>
                        <a:rPr lang="en-US" sz="1800" kern="100">
                          <a:effectLst/>
                        </a:rPr>
                        <a:t>Agenda Topic</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extLst>
                  <a:ext uri="{0D108BD9-81ED-4DB2-BD59-A6C34878D82A}">
                    <a16:rowId xmlns:a16="http://schemas.microsoft.com/office/drawing/2014/main" val="1027560612"/>
                  </a:ext>
                </a:extLst>
              </a:tr>
              <a:tr h="909747">
                <a:tc>
                  <a:txBody>
                    <a:bodyPr/>
                    <a:lstStyle/>
                    <a:p>
                      <a:pPr marL="0" marR="0">
                        <a:lnSpc>
                          <a:spcPct val="115000"/>
                        </a:lnSpc>
                        <a:spcAft>
                          <a:spcPts val="800"/>
                        </a:spcAft>
                      </a:pPr>
                      <a:r>
                        <a:rPr lang="en-US" sz="1800" kern="100" dirty="0">
                          <a:effectLst/>
                        </a:rPr>
                        <a:t>2:00 - 2:05 p.m.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tc>
                  <a:txBody>
                    <a:bodyPr/>
                    <a:lstStyle/>
                    <a:p>
                      <a:pPr marL="0" marR="0">
                        <a:lnSpc>
                          <a:spcPct val="115000"/>
                        </a:lnSpc>
                        <a:spcAft>
                          <a:spcPts val="800"/>
                        </a:spcAft>
                      </a:pPr>
                      <a:r>
                        <a:rPr lang="en-US" sz="1800" b="1" kern="100" dirty="0">
                          <a:effectLst/>
                        </a:rPr>
                        <a:t>Welcome and Meeting Purpose</a:t>
                      </a:r>
                    </a:p>
                    <a:p>
                      <a:pPr marL="342900" marR="0" lvl="0" indent="-342900">
                        <a:lnSpc>
                          <a:spcPct val="115000"/>
                        </a:lnSpc>
                        <a:spcAft>
                          <a:spcPts val="800"/>
                        </a:spcAft>
                        <a:buFont typeface="Symbol" panose="05050102010706020507" pitchFamily="18" charset="2"/>
                        <a:buChar char=""/>
                      </a:pPr>
                      <a:r>
                        <a:rPr lang="en-US" sz="1800" kern="100" dirty="0">
                          <a:effectLst/>
                        </a:rPr>
                        <a:t>City staff will welcome CPAT members and introduce the meeting purpose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extLst>
                  <a:ext uri="{0D108BD9-81ED-4DB2-BD59-A6C34878D82A}">
                    <a16:rowId xmlns:a16="http://schemas.microsoft.com/office/drawing/2014/main" val="2839808421"/>
                  </a:ext>
                </a:extLst>
              </a:tr>
              <a:tr h="1080670">
                <a:tc>
                  <a:txBody>
                    <a:bodyPr/>
                    <a:lstStyle/>
                    <a:p>
                      <a:pPr marL="0" marR="0">
                        <a:lnSpc>
                          <a:spcPct val="115000"/>
                        </a:lnSpc>
                        <a:spcAft>
                          <a:spcPts val="800"/>
                        </a:spcAft>
                      </a:pPr>
                      <a:r>
                        <a:rPr lang="en-US" sz="1800" kern="100" dirty="0">
                          <a:effectLst/>
                        </a:rPr>
                        <a:t>2:05 -  2:20 p.m.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tc>
                  <a:txBody>
                    <a:bodyPr/>
                    <a:lstStyle/>
                    <a:p>
                      <a:pPr marL="0" marR="0">
                        <a:lnSpc>
                          <a:spcPct val="115000"/>
                        </a:lnSpc>
                        <a:spcAft>
                          <a:spcPts val="800"/>
                        </a:spcAft>
                      </a:pPr>
                      <a:r>
                        <a:rPr lang="en-US" sz="1800" b="1" kern="100" dirty="0">
                          <a:effectLst/>
                        </a:rPr>
                        <a:t>Overview of GHG Inventory Effort</a:t>
                      </a:r>
                    </a:p>
                    <a:p>
                      <a:pPr marL="342900" marR="0" lvl="0" indent="-342900">
                        <a:lnSpc>
                          <a:spcPct val="115000"/>
                        </a:lnSpc>
                        <a:buFont typeface="Symbol" panose="05050102010706020507" pitchFamily="18" charset="2"/>
                        <a:buChar char=""/>
                      </a:pPr>
                      <a:r>
                        <a:rPr lang="en-US" sz="1800" kern="100" dirty="0">
                          <a:effectLst/>
                        </a:rPr>
                        <a:t>High-level presentation of GHG inventory process</a:t>
                      </a:r>
                    </a:p>
                    <a:p>
                      <a:pPr marL="342900" marR="0" lvl="0" indent="-342900">
                        <a:lnSpc>
                          <a:spcPct val="115000"/>
                        </a:lnSpc>
                        <a:buFont typeface="Symbol" panose="05050102010706020507" pitchFamily="18" charset="2"/>
                        <a:buChar char=""/>
                      </a:pPr>
                      <a:r>
                        <a:rPr lang="en-US" sz="1800" kern="100" dirty="0">
                          <a:effectLst/>
                        </a:rPr>
                        <a:t>Question and answer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extLst>
                  <a:ext uri="{0D108BD9-81ED-4DB2-BD59-A6C34878D82A}">
                    <a16:rowId xmlns:a16="http://schemas.microsoft.com/office/drawing/2014/main" val="1885893295"/>
                  </a:ext>
                </a:extLst>
              </a:tr>
              <a:tr h="903514">
                <a:tc>
                  <a:txBody>
                    <a:bodyPr/>
                    <a:lstStyle/>
                    <a:p>
                      <a:pPr marL="0" marR="0">
                        <a:lnSpc>
                          <a:spcPct val="115000"/>
                        </a:lnSpc>
                        <a:spcAft>
                          <a:spcPts val="800"/>
                        </a:spcAft>
                      </a:pPr>
                      <a:r>
                        <a:rPr lang="en-US" sz="1800" kern="100" dirty="0">
                          <a:effectLst/>
                        </a:rPr>
                        <a:t>2:20 – 3:20 p.m.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tc>
                  <a:txBody>
                    <a:bodyPr/>
                    <a:lstStyle/>
                    <a:p>
                      <a:pPr marL="0" marR="0">
                        <a:lnSpc>
                          <a:spcPct val="115000"/>
                        </a:lnSpc>
                        <a:spcAft>
                          <a:spcPts val="800"/>
                        </a:spcAft>
                      </a:pPr>
                      <a:r>
                        <a:rPr lang="en-US" sz="1800" b="1" kern="100" dirty="0">
                          <a:effectLst/>
                        </a:rPr>
                        <a:t>SWOT (Strengths, Weaknesses, Opportunities, Threats) Analysis for Climate Change and the City of Ferndale</a:t>
                      </a:r>
                    </a:p>
                  </a:txBody>
                  <a:tcPr marL="62592" marR="62592" marT="0" marB="0"/>
                </a:tc>
                <a:extLst>
                  <a:ext uri="{0D108BD9-81ED-4DB2-BD59-A6C34878D82A}">
                    <a16:rowId xmlns:a16="http://schemas.microsoft.com/office/drawing/2014/main" val="120517772"/>
                  </a:ext>
                </a:extLst>
              </a:tr>
              <a:tr h="236907">
                <a:tc>
                  <a:txBody>
                    <a:bodyPr/>
                    <a:lstStyle/>
                    <a:p>
                      <a:pPr marL="0" marR="0">
                        <a:lnSpc>
                          <a:spcPct val="115000"/>
                        </a:lnSpc>
                        <a:spcAft>
                          <a:spcPts val="800"/>
                        </a:spcAft>
                      </a:pPr>
                      <a:r>
                        <a:rPr lang="en-US" sz="1800" kern="100" dirty="0">
                          <a:effectLst/>
                        </a:rPr>
                        <a:t>3:20 - 3:30 p.m.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tc>
                  <a:txBody>
                    <a:bodyPr/>
                    <a:lstStyle/>
                    <a:p>
                      <a:pPr marL="0" marR="0">
                        <a:lnSpc>
                          <a:spcPct val="115000"/>
                        </a:lnSpc>
                        <a:spcAft>
                          <a:spcPts val="800"/>
                        </a:spcAft>
                      </a:pPr>
                      <a:r>
                        <a:rPr lang="en-US" sz="1800" kern="100" dirty="0">
                          <a:effectLst/>
                        </a:rPr>
                        <a:t>Review highlights of discussion and next steps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2592" marR="62592" marT="0" marB="0"/>
                </a:tc>
                <a:extLst>
                  <a:ext uri="{0D108BD9-81ED-4DB2-BD59-A6C34878D82A}">
                    <a16:rowId xmlns:a16="http://schemas.microsoft.com/office/drawing/2014/main" val="3291940"/>
                  </a:ext>
                </a:extLst>
              </a:tr>
            </a:tbl>
          </a:graphicData>
        </a:graphic>
      </p:graphicFrame>
    </p:spTree>
    <p:extLst>
      <p:ext uri="{BB962C8B-B14F-4D97-AF65-F5344CB8AC3E}">
        <p14:creationId xmlns:p14="http://schemas.microsoft.com/office/powerpoint/2010/main" val="3386508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F6B21-C2CF-6D6A-73CE-12F192E327AC}"/>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3CABF610-7E06-2046-43D9-677B5DA576EB}"/>
              </a:ext>
            </a:extLst>
          </p:cNvPr>
          <p:cNvSpPr txBox="1"/>
          <p:nvPr/>
        </p:nvSpPr>
        <p:spPr>
          <a:xfrm>
            <a:off x="1866901" y="3607725"/>
            <a:ext cx="5524500" cy="958660"/>
          </a:xfrm>
          <a:prstGeom prst="rect">
            <a:avLst/>
          </a:prstGeom>
          <a:noFill/>
        </p:spPr>
        <p:txBody>
          <a:bodyPr wrap="square" lIns="0" rIns="0" rtlCol="0">
            <a:spAutoFit/>
          </a:bodyPr>
          <a:lstStyle/>
          <a:p>
            <a:pPr>
              <a:lnSpc>
                <a:spcPct val="120000"/>
              </a:lnSpc>
            </a:pPr>
            <a:r>
              <a:rPr lang="en-US" sz="1200">
                <a:solidFill>
                  <a:schemeClr val="bg1">
                    <a:alpha val="80000"/>
                  </a:schemeClr>
                </a:solidFill>
              </a:rPr>
              <a:t>We start by understanding your vision, mission, goals and objectives. It’s about what you want to accomplish. Whether you are a heavy industry, private business, public agency, or a mission-driven nonprofit, we are committed to achieving your desired results and outcomes.</a:t>
            </a:r>
          </a:p>
        </p:txBody>
      </p:sp>
      <p:sp>
        <p:nvSpPr>
          <p:cNvPr id="10" name="Title 9">
            <a:extLst>
              <a:ext uri="{FF2B5EF4-FFF2-40B4-BE49-F238E27FC236}">
                <a16:creationId xmlns:a16="http://schemas.microsoft.com/office/drawing/2014/main" id="{4A6B1519-5BFD-16C9-78D5-0B9BCB6EFD6A}"/>
              </a:ext>
            </a:extLst>
          </p:cNvPr>
          <p:cNvSpPr>
            <a:spLocks noGrp="1"/>
          </p:cNvSpPr>
          <p:nvPr>
            <p:ph type="title" idx="4294967295"/>
          </p:nvPr>
        </p:nvSpPr>
        <p:spPr>
          <a:xfrm>
            <a:off x="946149" y="427281"/>
            <a:ext cx="10540360" cy="585788"/>
          </a:xfrm>
          <a:prstGeom prst="rect">
            <a:avLst/>
          </a:prstGeom>
        </p:spPr>
        <p:txBody>
          <a:bodyPr/>
          <a:lstStyle/>
          <a:p>
            <a:r>
              <a:rPr lang="en-US" dirty="0"/>
              <a:t>GHG Inventory Purpose	</a:t>
            </a:r>
          </a:p>
        </p:txBody>
      </p:sp>
      <p:sp>
        <p:nvSpPr>
          <p:cNvPr id="4" name="Rectangle 3">
            <a:extLst>
              <a:ext uri="{FF2B5EF4-FFF2-40B4-BE49-F238E27FC236}">
                <a16:creationId xmlns:a16="http://schemas.microsoft.com/office/drawing/2014/main" id="{58DC4DB4-5857-E2F7-EDF3-58ABE6DC6623}"/>
              </a:ext>
            </a:extLst>
          </p:cNvPr>
          <p:cNvSpPr>
            <a:spLocks noChangeArrowheads="1"/>
          </p:cNvSpPr>
          <p:nvPr/>
        </p:nvSpPr>
        <p:spPr bwMode="auto">
          <a:xfrm>
            <a:off x="946149" y="1465907"/>
            <a:ext cx="963476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2023 legislation (HB 1181) added a climate goal to the Growth Management Act (GMA)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Requires local comprehensive plans to include a climate element</a:t>
            </a:r>
          </a:p>
          <a:p>
            <a:pPr marL="742915" lvl="1" indent="-285750" defTabSz="914400" eaLnBrk="0" fontAlgn="base" hangingPunct="0">
              <a:spcBef>
                <a:spcPct val="0"/>
              </a:spcBef>
              <a:spcAft>
                <a:spcPct val="0"/>
              </a:spcAft>
              <a:buFont typeface="Arial" panose="020B0604020202020204" pitchFamily="34" charset="0"/>
              <a:buChar char="•"/>
            </a:pPr>
            <a:r>
              <a:rPr lang="en-US" altLang="en-US" b="1" dirty="0">
                <a:latin typeface="Arial" panose="020B0604020202020204" pitchFamily="34" charset="0"/>
              </a:rPr>
              <a:t>GHG reduction sub-element </a:t>
            </a:r>
            <a:r>
              <a:rPr lang="en-US" altLang="en-US" dirty="0">
                <a:latin typeface="Arial" panose="020B0604020202020204" pitchFamily="34" charset="0"/>
              </a:rPr>
              <a:t>(11 fastest-growing counties and cities within)</a:t>
            </a:r>
          </a:p>
          <a:p>
            <a:pPr marL="742915" lvl="1" indent="-285750" defTabSz="91440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Climate resilience sub-element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The GHG inventory will:</a:t>
            </a:r>
          </a:p>
          <a:p>
            <a:pPr marL="742915" lvl="1" indent="-285750" defTabSz="91440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E</a:t>
            </a:r>
            <a:r>
              <a:rPr kumimoji="0" lang="en-US" altLang="en-US" b="0" i="0" u="none" strike="noStrike" cap="none" normalizeH="0" baseline="0" dirty="0">
                <a:ln>
                  <a:noFill/>
                </a:ln>
                <a:solidFill>
                  <a:schemeClr val="tx1"/>
                </a:solidFill>
                <a:effectLst/>
                <a:latin typeface="Arial" panose="020B0604020202020204" pitchFamily="34" charset="0"/>
              </a:rPr>
              <a:t>stimate the magnitude of current emissions</a:t>
            </a:r>
          </a:p>
          <a:p>
            <a:pPr marL="742915" lvl="1" indent="-285750" defTabSz="91440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I</a:t>
            </a:r>
            <a:r>
              <a:rPr kumimoji="0" lang="en-US" altLang="en-US" b="0" i="0" u="none" strike="noStrike" cap="none" normalizeH="0" baseline="0" dirty="0">
                <a:ln>
                  <a:noFill/>
                </a:ln>
                <a:solidFill>
                  <a:schemeClr val="tx1"/>
                </a:solidFill>
                <a:effectLst/>
                <a:latin typeface="Arial" panose="020B0604020202020204" pitchFamily="34" charset="0"/>
              </a:rPr>
              <a:t>dentify largest emission sources </a:t>
            </a:r>
          </a:p>
          <a:p>
            <a:pPr marL="742915" lvl="1" indent="-285750" defTabSz="914400"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Inform</a:t>
            </a:r>
            <a:r>
              <a:rPr lang="en-US" altLang="en-US" dirty="0">
                <a:latin typeface="Arial" panose="020B0604020202020204" pitchFamily="34" charset="0"/>
              </a:rPr>
              <a:t> the selection of goals and policies for Ferndale’s GHG reduction sub-element</a:t>
            </a:r>
            <a:endParaRPr kumimoji="0" lang="en-US" altLang="en-US"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02014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6CA0E-EE15-FD4F-6F1E-E456A98433C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D13B9A-AB34-4E11-AA88-88272463846C}"/>
              </a:ext>
            </a:extLst>
          </p:cNvPr>
          <p:cNvSpPr>
            <a:spLocks noGrp="1"/>
          </p:cNvSpPr>
          <p:nvPr>
            <p:ph type="sldNum" sz="quarter" idx="10"/>
          </p:nvPr>
        </p:nvSpPr>
        <p:spPr/>
        <p:txBody>
          <a:bodyPr/>
          <a:lstStyle/>
          <a:p>
            <a:fld id="{D8D877B3-D348-4611-9BDB-C5374591D951}" type="slidenum">
              <a:rPr lang="en-US" smtClean="0"/>
              <a:pPr/>
              <a:t>4</a:t>
            </a:fld>
            <a:endParaRPr lang="en-US"/>
          </a:p>
        </p:txBody>
      </p:sp>
      <p:pic>
        <p:nvPicPr>
          <p:cNvPr id="9" name="Picture Placeholder 8">
            <a:extLst>
              <a:ext uri="{FF2B5EF4-FFF2-40B4-BE49-F238E27FC236}">
                <a16:creationId xmlns:a16="http://schemas.microsoft.com/office/drawing/2014/main" id="{676542F4-1016-F01E-5D6B-70D32BA2CB4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1782" r="36732"/>
          <a:stretch/>
        </p:blipFill>
        <p:spPr>
          <a:xfrm>
            <a:off x="823831" y="0"/>
            <a:ext cx="3080468" cy="6858000"/>
          </a:xfrm>
        </p:spPr>
      </p:pic>
      <p:grpSp>
        <p:nvGrpSpPr>
          <p:cNvPr id="3" name="Group 2">
            <a:extLst>
              <a:ext uri="{FF2B5EF4-FFF2-40B4-BE49-F238E27FC236}">
                <a16:creationId xmlns:a16="http://schemas.microsoft.com/office/drawing/2014/main" id="{76A0D720-345B-9E51-B3D9-ABD3B6B340DF}"/>
              </a:ext>
            </a:extLst>
          </p:cNvPr>
          <p:cNvGrpSpPr/>
          <p:nvPr/>
        </p:nvGrpSpPr>
        <p:grpSpPr>
          <a:xfrm>
            <a:off x="5063267" y="1667971"/>
            <a:ext cx="6385603" cy="1266307"/>
            <a:chOff x="5249354" y="1480754"/>
            <a:chExt cx="6385603" cy="1266307"/>
          </a:xfrm>
        </p:grpSpPr>
        <p:sp>
          <p:nvSpPr>
            <p:cNvPr id="6" name="Oval 5">
              <a:extLst>
                <a:ext uri="{FF2B5EF4-FFF2-40B4-BE49-F238E27FC236}">
                  <a16:creationId xmlns:a16="http://schemas.microsoft.com/office/drawing/2014/main" id="{46AA3B02-EA74-DCE5-8763-369F43DBF13D}"/>
                </a:ext>
              </a:extLst>
            </p:cNvPr>
            <p:cNvSpPr/>
            <p:nvPr/>
          </p:nvSpPr>
          <p:spPr>
            <a:xfrm>
              <a:off x="5249354" y="1480754"/>
              <a:ext cx="818319" cy="818319"/>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10" name="TextBox 9">
              <a:extLst>
                <a:ext uri="{FF2B5EF4-FFF2-40B4-BE49-F238E27FC236}">
                  <a16:creationId xmlns:a16="http://schemas.microsoft.com/office/drawing/2014/main" id="{E5C21763-765B-3AEE-72AE-764D80ACEC36}"/>
                </a:ext>
              </a:extLst>
            </p:cNvPr>
            <p:cNvSpPr txBox="1"/>
            <p:nvPr/>
          </p:nvSpPr>
          <p:spPr>
            <a:xfrm>
              <a:off x="6250710" y="1551863"/>
              <a:ext cx="4449947" cy="312906"/>
            </a:xfrm>
            <a:prstGeom prst="rect">
              <a:avLst/>
            </a:prstGeom>
            <a:noFill/>
          </p:spPr>
          <p:txBody>
            <a:bodyPr wrap="square" lIns="0" rIns="0" rtlCol="0">
              <a:spAutoFit/>
            </a:bodyPr>
            <a:lstStyle/>
            <a:p>
              <a:pPr>
                <a:lnSpc>
                  <a:spcPct val="70000"/>
                </a:lnSpc>
              </a:pPr>
              <a:r>
                <a:rPr lang="en-US" sz="2000" dirty="0">
                  <a:latin typeface="Franklin Gothic Heavy" panose="020B0903020102020204" pitchFamily="34" charset="0"/>
                </a:rPr>
                <a:t>Replicability and Transparency</a:t>
              </a:r>
            </a:p>
          </p:txBody>
        </p:sp>
        <p:sp>
          <p:nvSpPr>
            <p:cNvPr id="11" name="TextBox 10">
              <a:extLst>
                <a:ext uri="{FF2B5EF4-FFF2-40B4-BE49-F238E27FC236}">
                  <a16:creationId xmlns:a16="http://schemas.microsoft.com/office/drawing/2014/main" id="{835E2252-8BA9-0288-2C00-73EB019A412D}"/>
                </a:ext>
              </a:extLst>
            </p:cNvPr>
            <p:cNvSpPr txBox="1"/>
            <p:nvPr/>
          </p:nvSpPr>
          <p:spPr>
            <a:xfrm>
              <a:off x="6250710" y="1795005"/>
              <a:ext cx="5384247" cy="952056"/>
            </a:xfrm>
            <a:prstGeom prst="rect">
              <a:avLst/>
            </a:prstGeom>
            <a:noFill/>
          </p:spPr>
          <p:txBody>
            <a:bodyPr wrap="square" lIns="0" rIns="0" rtlCol="0">
              <a:spAutoFit/>
            </a:bodyPr>
            <a:lstStyle/>
            <a:p>
              <a:pPr>
                <a:lnSpc>
                  <a:spcPct val="120000"/>
                </a:lnSpc>
              </a:pPr>
              <a:r>
                <a:rPr lang="en-US" sz="1600" dirty="0">
                  <a:solidFill>
                    <a:schemeClr val="tx1">
                      <a:alpha val="80000"/>
                    </a:schemeClr>
                  </a:solidFill>
                </a:rPr>
                <a:t>Inventories can be conducted for Ferndale in future years using the same methods and compared to the baseline inventory (2023).</a:t>
              </a:r>
            </a:p>
          </p:txBody>
        </p:sp>
        <p:sp>
          <p:nvSpPr>
            <p:cNvPr id="18" name="Shape 3612">
              <a:extLst>
                <a:ext uri="{FF2B5EF4-FFF2-40B4-BE49-F238E27FC236}">
                  <a16:creationId xmlns:a16="http://schemas.microsoft.com/office/drawing/2014/main" id="{1B3DA3A5-EF8A-AB6C-B003-5C189BFAF404}"/>
                </a:ext>
              </a:extLst>
            </p:cNvPr>
            <p:cNvSpPr/>
            <p:nvPr/>
          </p:nvSpPr>
          <p:spPr>
            <a:xfrm>
              <a:off x="5518222" y="1794259"/>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grpSp>
        <p:nvGrpSpPr>
          <p:cNvPr id="4" name="Group 3">
            <a:extLst>
              <a:ext uri="{FF2B5EF4-FFF2-40B4-BE49-F238E27FC236}">
                <a16:creationId xmlns:a16="http://schemas.microsoft.com/office/drawing/2014/main" id="{AF0BB9F7-0C54-CB0A-4573-7F9908C68F1B}"/>
              </a:ext>
            </a:extLst>
          </p:cNvPr>
          <p:cNvGrpSpPr/>
          <p:nvPr/>
        </p:nvGrpSpPr>
        <p:grpSpPr>
          <a:xfrm>
            <a:off x="5063267" y="3296927"/>
            <a:ext cx="5952045" cy="964374"/>
            <a:chOff x="5249354" y="2749423"/>
            <a:chExt cx="5952045" cy="964374"/>
          </a:xfrm>
        </p:grpSpPr>
        <p:sp>
          <p:nvSpPr>
            <p:cNvPr id="7" name="Oval 6">
              <a:extLst>
                <a:ext uri="{FF2B5EF4-FFF2-40B4-BE49-F238E27FC236}">
                  <a16:creationId xmlns:a16="http://schemas.microsoft.com/office/drawing/2014/main" id="{A40293BE-42A0-D1A2-861E-124216D6A059}"/>
                </a:ext>
              </a:extLst>
            </p:cNvPr>
            <p:cNvSpPr/>
            <p:nvPr/>
          </p:nvSpPr>
          <p:spPr>
            <a:xfrm>
              <a:off x="5249354" y="2749423"/>
              <a:ext cx="818319" cy="818319"/>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12" name="TextBox 11">
              <a:extLst>
                <a:ext uri="{FF2B5EF4-FFF2-40B4-BE49-F238E27FC236}">
                  <a16:creationId xmlns:a16="http://schemas.microsoft.com/office/drawing/2014/main" id="{9A21EBD8-5B27-4F6A-8B02-714CE8B81752}"/>
                </a:ext>
              </a:extLst>
            </p:cNvPr>
            <p:cNvSpPr txBox="1"/>
            <p:nvPr/>
          </p:nvSpPr>
          <p:spPr>
            <a:xfrm>
              <a:off x="6250710" y="2814065"/>
              <a:ext cx="3588617" cy="312906"/>
            </a:xfrm>
            <a:prstGeom prst="rect">
              <a:avLst/>
            </a:prstGeom>
            <a:noFill/>
          </p:spPr>
          <p:txBody>
            <a:bodyPr wrap="square" lIns="0" rIns="0" rtlCol="0">
              <a:spAutoFit/>
            </a:bodyPr>
            <a:lstStyle/>
            <a:p>
              <a:pPr>
                <a:lnSpc>
                  <a:spcPct val="70000"/>
                </a:lnSpc>
              </a:pPr>
              <a:r>
                <a:rPr lang="en-US" sz="2000" dirty="0">
                  <a:solidFill>
                    <a:schemeClr val="accent1"/>
                  </a:solidFill>
                  <a:latin typeface="Franklin Gothic Heavy" panose="020B0903020102020204" pitchFamily="34" charset="0"/>
                </a:rPr>
                <a:t>Consistency</a:t>
              </a:r>
            </a:p>
          </p:txBody>
        </p:sp>
        <p:sp>
          <p:nvSpPr>
            <p:cNvPr id="13" name="TextBox 12">
              <a:extLst>
                <a:ext uri="{FF2B5EF4-FFF2-40B4-BE49-F238E27FC236}">
                  <a16:creationId xmlns:a16="http://schemas.microsoft.com/office/drawing/2014/main" id="{B2C8E7BF-E476-070D-979A-3AFFC5D489FE}"/>
                </a:ext>
              </a:extLst>
            </p:cNvPr>
            <p:cNvSpPr txBox="1"/>
            <p:nvPr/>
          </p:nvSpPr>
          <p:spPr>
            <a:xfrm>
              <a:off x="6250710" y="3057207"/>
              <a:ext cx="4950689" cy="656590"/>
            </a:xfrm>
            <a:prstGeom prst="rect">
              <a:avLst/>
            </a:prstGeom>
            <a:noFill/>
          </p:spPr>
          <p:txBody>
            <a:bodyPr wrap="square" lIns="0" rIns="0" rtlCol="0">
              <a:spAutoFit/>
            </a:bodyPr>
            <a:lstStyle/>
            <a:p>
              <a:pPr>
                <a:lnSpc>
                  <a:spcPct val="120000"/>
                </a:lnSpc>
              </a:pPr>
              <a:r>
                <a:rPr lang="en-US" sz="1600" dirty="0">
                  <a:solidFill>
                    <a:schemeClr val="tx1">
                      <a:alpha val="80000"/>
                    </a:schemeClr>
                  </a:solidFill>
                </a:rPr>
                <a:t>Inventories can be compared with the 2022 Whatcom County GHG Emissions Analysis.</a:t>
              </a:r>
            </a:p>
          </p:txBody>
        </p:sp>
        <p:sp>
          <p:nvSpPr>
            <p:cNvPr id="19" name="Shape 3612">
              <a:extLst>
                <a:ext uri="{FF2B5EF4-FFF2-40B4-BE49-F238E27FC236}">
                  <a16:creationId xmlns:a16="http://schemas.microsoft.com/office/drawing/2014/main" id="{AA8F894C-C7F9-65FE-CBD0-8B41C65DE698}"/>
                </a:ext>
              </a:extLst>
            </p:cNvPr>
            <p:cNvSpPr/>
            <p:nvPr/>
          </p:nvSpPr>
          <p:spPr>
            <a:xfrm>
              <a:off x="5518222" y="3062929"/>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miter lim="400000"/>
            </a:ln>
          </p:spPr>
          <p:txBody>
            <a:bodyPr lIns="38100" tIns="38100" rIns="38100" bIns="38100" anchor="ctr"/>
            <a:lstStyle/>
            <a:p>
              <a:endParaRPr>
                <a:solidFill>
                  <a:prstClr val="black"/>
                </a:solidFill>
              </a:endParaRPr>
            </a:p>
          </p:txBody>
        </p:sp>
      </p:grpSp>
      <p:grpSp>
        <p:nvGrpSpPr>
          <p:cNvPr id="5" name="Group 4">
            <a:extLst>
              <a:ext uri="{FF2B5EF4-FFF2-40B4-BE49-F238E27FC236}">
                <a16:creationId xmlns:a16="http://schemas.microsoft.com/office/drawing/2014/main" id="{4CA75D2C-E3CF-B111-8ACD-549FE4FD87BF}"/>
              </a:ext>
            </a:extLst>
          </p:cNvPr>
          <p:cNvGrpSpPr/>
          <p:nvPr/>
        </p:nvGrpSpPr>
        <p:grpSpPr>
          <a:xfrm>
            <a:off x="5063267" y="4682123"/>
            <a:ext cx="6115332" cy="957905"/>
            <a:chOff x="5249354" y="4018094"/>
            <a:chExt cx="6115332" cy="957905"/>
          </a:xfrm>
        </p:grpSpPr>
        <p:sp>
          <p:nvSpPr>
            <p:cNvPr id="8" name="Oval 7">
              <a:extLst>
                <a:ext uri="{FF2B5EF4-FFF2-40B4-BE49-F238E27FC236}">
                  <a16:creationId xmlns:a16="http://schemas.microsoft.com/office/drawing/2014/main" id="{8687B426-90FA-5458-46EA-2036A6ED0FAE}"/>
                </a:ext>
              </a:extLst>
            </p:cNvPr>
            <p:cNvSpPr/>
            <p:nvPr/>
          </p:nvSpPr>
          <p:spPr>
            <a:xfrm>
              <a:off x="5249354" y="4018094"/>
              <a:ext cx="818319" cy="818319"/>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a:p>
          </p:txBody>
        </p:sp>
        <p:sp>
          <p:nvSpPr>
            <p:cNvPr id="14" name="TextBox 13">
              <a:extLst>
                <a:ext uri="{FF2B5EF4-FFF2-40B4-BE49-F238E27FC236}">
                  <a16:creationId xmlns:a16="http://schemas.microsoft.com/office/drawing/2014/main" id="{E5FDE589-22F4-3654-A9BA-B141BA2ECF53}"/>
                </a:ext>
              </a:extLst>
            </p:cNvPr>
            <p:cNvSpPr txBox="1"/>
            <p:nvPr/>
          </p:nvSpPr>
          <p:spPr>
            <a:xfrm>
              <a:off x="6250710" y="4076267"/>
              <a:ext cx="3588617" cy="312906"/>
            </a:xfrm>
            <a:prstGeom prst="rect">
              <a:avLst/>
            </a:prstGeom>
            <a:noFill/>
          </p:spPr>
          <p:txBody>
            <a:bodyPr wrap="square" lIns="0" rIns="0" rtlCol="0">
              <a:spAutoFit/>
            </a:bodyPr>
            <a:lstStyle/>
            <a:p>
              <a:pPr>
                <a:lnSpc>
                  <a:spcPct val="70000"/>
                </a:lnSpc>
              </a:pPr>
              <a:r>
                <a:rPr lang="en-US" sz="2000" dirty="0">
                  <a:latin typeface="Franklin Gothic Heavy" panose="020B0903020102020204" pitchFamily="34" charset="0"/>
                </a:rPr>
                <a:t>Accuracy</a:t>
              </a:r>
              <a:endParaRPr lang="en-US" sz="2000" dirty="0">
                <a:solidFill>
                  <a:schemeClr val="accent1"/>
                </a:solidFill>
                <a:latin typeface="Franklin Gothic Heavy" panose="020B0903020102020204" pitchFamily="34" charset="0"/>
              </a:endParaRPr>
            </a:p>
          </p:txBody>
        </p:sp>
        <p:sp>
          <p:nvSpPr>
            <p:cNvPr id="15" name="TextBox 14">
              <a:extLst>
                <a:ext uri="{FF2B5EF4-FFF2-40B4-BE49-F238E27FC236}">
                  <a16:creationId xmlns:a16="http://schemas.microsoft.com/office/drawing/2014/main" id="{E5F7C43D-5787-FB94-0FD1-E1F93DE44303}"/>
                </a:ext>
              </a:extLst>
            </p:cNvPr>
            <p:cNvSpPr txBox="1"/>
            <p:nvPr/>
          </p:nvSpPr>
          <p:spPr>
            <a:xfrm>
              <a:off x="6250710" y="4319409"/>
              <a:ext cx="5113976" cy="656590"/>
            </a:xfrm>
            <a:prstGeom prst="rect">
              <a:avLst/>
            </a:prstGeom>
            <a:noFill/>
          </p:spPr>
          <p:txBody>
            <a:bodyPr wrap="square" lIns="0" rIns="0" rtlCol="0">
              <a:spAutoFit/>
            </a:bodyPr>
            <a:lstStyle/>
            <a:p>
              <a:pPr>
                <a:lnSpc>
                  <a:spcPct val="120000"/>
                </a:lnSpc>
              </a:pPr>
              <a:r>
                <a:rPr lang="en-US" sz="1600" dirty="0">
                  <a:solidFill>
                    <a:schemeClr val="tx1">
                      <a:alpha val="80000"/>
                    </a:schemeClr>
                  </a:solidFill>
                </a:rPr>
                <a:t>Relevant emission sources are included, and locally specific data are used where available. </a:t>
              </a:r>
            </a:p>
          </p:txBody>
        </p:sp>
        <p:sp>
          <p:nvSpPr>
            <p:cNvPr id="20" name="Shape 3612">
              <a:extLst>
                <a:ext uri="{FF2B5EF4-FFF2-40B4-BE49-F238E27FC236}">
                  <a16:creationId xmlns:a16="http://schemas.microsoft.com/office/drawing/2014/main" id="{C029C049-E0BD-3146-2445-FCE3971A34FC}"/>
                </a:ext>
              </a:extLst>
            </p:cNvPr>
            <p:cNvSpPr/>
            <p:nvPr/>
          </p:nvSpPr>
          <p:spPr>
            <a:xfrm>
              <a:off x="5518222" y="4331599"/>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grpSp>
      <p:sp>
        <p:nvSpPr>
          <p:cNvPr id="16" name="Title 9">
            <a:extLst>
              <a:ext uri="{FF2B5EF4-FFF2-40B4-BE49-F238E27FC236}">
                <a16:creationId xmlns:a16="http://schemas.microsoft.com/office/drawing/2014/main" id="{CF78B0EC-6AE6-546A-3346-09995609E379}"/>
              </a:ext>
            </a:extLst>
          </p:cNvPr>
          <p:cNvSpPr txBox="1">
            <a:spLocks/>
          </p:cNvSpPr>
          <p:nvPr/>
        </p:nvSpPr>
        <p:spPr>
          <a:xfrm>
            <a:off x="4824443" y="443648"/>
            <a:ext cx="6930306" cy="2574237"/>
          </a:xfrm>
          <a:prstGeom prst="rect">
            <a:avLst/>
          </a:prstGeom>
          <a:effectLst/>
        </p:spPr>
        <p:txBody>
          <a:bodyPr vert="horz" lIns="0" tIns="192024" rIns="0" bIns="0" rtlCol="0" anchor="t" anchorCtr="0">
            <a:noAutofit/>
          </a:bodyPr>
          <a:lst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a:lstStyle>
          <a:p>
            <a:r>
              <a:rPr lang="en-US" dirty="0">
                <a:solidFill>
                  <a:schemeClr val="tx1"/>
                </a:solidFill>
                <a:latin typeface="Franklin Gothic Heavy"/>
              </a:rPr>
              <a:t>GHG Inventory Approach</a:t>
            </a:r>
            <a:endParaRPr lang="en-US" dirty="0">
              <a:solidFill>
                <a:schemeClr val="accent1"/>
              </a:solidFill>
              <a:latin typeface="Franklin Gothic Heavy"/>
            </a:endParaRPr>
          </a:p>
        </p:txBody>
      </p:sp>
    </p:spTree>
    <p:extLst>
      <p:ext uri="{BB962C8B-B14F-4D97-AF65-F5344CB8AC3E}">
        <p14:creationId xmlns:p14="http://schemas.microsoft.com/office/powerpoint/2010/main" val="3837208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2FC1C-F11B-0489-853A-CDB5D39858EB}"/>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8E85DA69-8096-A643-0CCB-C4647660521E}"/>
              </a:ext>
            </a:extLst>
          </p:cNvPr>
          <p:cNvSpPr txBox="1"/>
          <p:nvPr/>
        </p:nvSpPr>
        <p:spPr>
          <a:xfrm>
            <a:off x="1866901" y="3607725"/>
            <a:ext cx="5524500" cy="958660"/>
          </a:xfrm>
          <a:prstGeom prst="rect">
            <a:avLst/>
          </a:prstGeom>
          <a:noFill/>
        </p:spPr>
        <p:txBody>
          <a:bodyPr wrap="square" lIns="0" rIns="0" rtlCol="0">
            <a:spAutoFit/>
          </a:bodyPr>
          <a:lstStyle/>
          <a:p>
            <a:pPr>
              <a:lnSpc>
                <a:spcPct val="120000"/>
              </a:lnSpc>
            </a:pPr>
            <a:r>
              <a:rPr lang="en-US" sz="1200">
                <a:solidFill>
                  <a:schemeClr val="bg1">
                    <a:alpha val="80000"/>
                  </a:schemeClr>
                </a:solidFill>
              </a:rPr>
              <a:t>We start by understanding your vision, mission, goals and objectives. It’s about what you want to accomplish. Whether you are a heavy industry, private business, public agency, or a mission-driven nonprofit, we are committed to achieving your desired results and outcomes.</a:t>
            </a:r>
          </a:p>
        </p:txBody>
      </p:sp>
      <p:sp>
        <p:nvSpPr>
          <p:cNvPr id="10" name="Title 9">
            <a:extLst>
              <a:ext uri="{FF2B5EF4-FFF2-40B4-BE49-F238E27FC236}">
                <a16:creationId xmlns:a16="http://schemas.microsoft.com/office/drawing/2014/main" id="{9A83AC86-55DD-D79C-62D9-CE109856DE60}"/>
              </a:ext>
            </a:extLst>
          </p:cNvPr>
          <p:cNvSpPr>
            <a:spLocks noGrp="1"/>
          </p:cNvSpPr>
          <p:nvPr>
            <p:ph type="title" idx="4294967295"/>
          </p:nvPr>
        </p:nvSpPr>
        <p:spPr>
          <a:xfrm>
            <a:off x="946149" y="427281"/>
            <a:ext cx="10540360" cy="585788"/>
          </a:xfrm>
          <a:prstGeom prst="rect">
            <a:avLst/>
          </a:prstGeom>
        </p:spPr>
        <p:txBody>
          <a:bodyPr/>
          <a:lstStyle/>
          <a:p>
            <a:r>
              <a:rPr lang="en-US" dirty="0"/>
              <a:t>Methods	</a:t>
            </a:r>
          </a:p>
        </p:txBody>
      </p:sp>
      <p:sp>
        <p:nvSpPr>
          <p:cNvPr id="11" name="TextBox 10">
            <a:extLst>
              <a:ext uri="{FF2B5EF4-FFF2-40B4-BE49-F238E27FC236}">
                <a16:creationId xmlns:a16="http://schemas.microsoft.com/office/drawing/2014/main" id="{B9595B04-E75B-C40D-BBF6-EF4D72E3AACA}"/>
              </a:ext>
            </a:extLst>
          </p:cNvPr>
          <p:cNvSpPr txBox="1"/>
          <p:nvPr/>
        </p:nvSpPr>
        <p:spPr>
          <a:xfrm>
            <a:off x="8194675" y="1363501"/>
            <a:ext cx="3550286" cy="2031325"/>
          </a:xfrm>
          <a:prstGeom prst="rect">
            <a:avLst/>
          </a:prstGeom>
          <a:noFill/>
        </p:spPr>
        <p:txBody>
          <a:bodyPr wrap="square" lIns="0" rIns="0" rtlCol="0">
            <a:spAutoFit/>
          </a:bodyPr>
          <a:lstStyle/>
          <a:p>
            <a:pPr marL="285750" indent="-285750">
              <a:buFont typeface="Arial" panose="020B0604020202020204" pitchFamily="34" charset="0"/>
              <a:buChar char="•"/>
            </a:pPr>
            <a:r>
              <a:rPr lang="en-US" dirty="0">
                <a:solidFill>
                  <a:schemeClr val="tx1">
                    <a:alpha val="80000"/>
                  </a:schemeClr>
                </a:solidFill>
              </a:rPr>
              <a:t>Protocols:</a:t>
            </a:r>
          </a:p>
          <a:p>
            <a:pPr marL="742915" lvl="1" indent="-285750">
              <a:buFont typeface="Arial" panose="020B0604020202020204" pitchFamily="34" charset="0"/>
              <a:buChar char="•"/>
            </a:pPr>
            <a:r>
              <a:rPr lang="en-US" dirty="0">
                <a:solidFill>
                  <a:schemeClr val="tx1">
                    <a:alpha val="80000"/>
                  </a:schemeClr>
                </a:solidFill>
              </a:rPr>
              <a:t>ICLEI U.S. Community Protocol</a:t>
            </a:r>
          </a:p>
          <a:p>
            <a:pPr marL="742915" lvl="1" indent="-285750">
              <a:buFont typeface="Arial" panose="020B0604020202020204" pitchFamily="34" charset="0"/>
              <a:buChar char="•"/>
            </a:pPr>
            <a:r>
              <a:rPr lang="en-US" dirty="0">
                <a:solidFill>
                  <a:schemeClr val="tx1">
                    <a:alpha val="80000"/>
                  </a:schemeClr>
                </a:solidFill>
              </a:rPr>
              <a:t>ICLEI U.S. Local Government Operations Protocol</a:t>
            </a:r>
          </a:p>
          <a:p>
            <a:pPr lvl="1"/>
            <a:endParaRPr lang="en-US" dirty="0">
              <a:solidFill>
                <a:schemeClr val="tx1">
                  <a:alpha val="80000"/>
                </a:schemeClr>
              </a:solidFill>
            </a:endParaRPr>
          </a:p>
          <a:p>
            <a:pPr marL="285750" indent="-285750">
              <a:buFont typeface="Arial" panose="020B0604020202020204" pitchFamily="34" charset="0"/>
              <a:buChar char="•"/>
            </a:pPr>
            <a:endParaRPr lang="en-US" dirty="0">
              <a:solidFill>
                <a:schemeClr val="tx1">
                  <a:alpha val="80000"/>
                </a:schemeClr>
              </a:solidFill>
            </a:endParaRPr>
          </a:p>
        </p:txBody>
      </p:sp>
      <p:sp>
        <p:nvSpPr>
          <p:cNvPr id="5" name="TextBox 4">
            <a:extLst>
              <a:ext uri="{FF2B5EF4-FFF2-40B4-BE49-F238E27FC236}">
                <a16:creationId xmlns:a16="http://schemas.microsoft.com/office/drawing/2014/main" id="{9E7AC00E-DD64-026E-FB6A-17AEEED30B25}"/>
              </a:ext>
            </a:extLst>
          </p:cNvPr>
          <p:cNvSpPr txBox="1"/>
          <p:nvPr/>
        </p:nvSpPr>
        <p:spPr>
          <a:xfrm>
            <a:off x="8118475" y="3071392"/>
            <a:ext cx="3550286" cy="2031325"/>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tx1">
                    <a:alpha val="80000"/>
                  </a:schemeClr>
                </a:solidFill>
              </a:rPr>
              <a:t>Gases included:</a:t>
            </a:r>
          </a:p>
          <a:p>
            <a:pPr marL="742915" lvl="1" indent="-285750">
              <a:buFont typeface="Arial" panose="020B0604020202020204" pitchFamily="34" charset="0"/>
              <a:buChar char="•"/>
            </a:pPr>
            <a:r>
              <a:rPr lang="en-US" dirty="0">
                <a:solidFill>
                  <a:schemeClr val="tx1">
                    <a:alpha val="80000"/>
                  </a:schemeClr>
                </a:solidFill>
              </a:rPr>
              <a:t>Carbon dioxide (CO</a:t>
            </a:r>
            <a:r>
              <a:rPr lang="en-US" baseline="-25000" dirty="0">
                <a:solidFill>
                  <a:schemeClr val="tx1">
                    <a:alpha val="80000"/>
                  </a:schemeClr>
                </a:solidFill>
              </a:rPr>
              <a:t>2</a:t>
            </a:r>
            <a:r>
              <a:rPr lang="en-US" dirty="0">
                <a:solidFill>
                  <a:schemeClr val="tx1">
                    <a:alpha val="80000"/>
                  </a:schemeClr>
                </a:solidFill>
              </a:rPr>
              <a:t>)</a:t>
            </a:r>
          </a:p>
          <a:p>
            <a:pPr marL="742915" lvl="1" indent="-285750">
              <a:buFont typeface="Arial" panose="020B0604020202020204" pitchFamily="34" charset="0"/>
              <a:buChar char="•"/>
            </a:pPr>
            <a:r>
              <a:rPr lang="en-US" dirty="0">
                <a:solidFill>
                  <a:schemeClr val="tx1">
                    <a:alpha val="80000"/>
                  </a:schemeClr>
                </a:solidFill>
              </a:rPr>
              <a:t>Methane (CH</a:t>
            </a:r>
            <a:r>
              <a:rPr lang="en-US" baseline="-25000" dirty="0">
                <a:solidFill>
                  <a:schemeClr val="tx1">
                    <a:alpha val="80000"/>
                  </a:schemeClr>
                </a:solidFill>
              </a:rPr>
              <a:t>4</a:t>
            </a:r>
            <a:r>
              <a:rPr lang="en-US" dirty="0">
                <a:solidFill>
                  <a:schemeClr val="tx1">
                    <a:alpha val="80000"/>
                  </a:schemeClr>
                </a:solidFill>
              </a:rPr>
              <a:t>)</a:t>
            </a:r>
          </a:p>
          <a:p>
            <a:pPr marL="742915" lvl="1" indent="-285750">
              <a:buFont typeface="Arial" panose="020B0604020202020204" pitchFamily="34" charset="0"/>
              <a:buChar char="•"/>
            </a:pPr>
            <a:r>
              <a:rPr lang="en-US" dirty="0">
                <a:solidFill>
                  <a:schemeClr val="tx1">
                    <a:alpha val="80000"/>
                  </a:schemeClr>
                </a:solidFill>
              </a:rPr>
              <a:t>Nitrous oxide (N</a:t>
            </a:r>
            <a:r>
              <a:rPr lang="en-US" baseline="-25000" dirty="0">
                <a:solidFill>
                  <a:schemeClr val="tx1">
                    <a:alpha val="80000"/>
                  </a:schemeClr>
                </a:solidFill>
              </a:rPr>
              <a:t>2</a:t>
            </a:r>
            <a:r>
              <a:rPr lang="en-US" dirty="0">
                <a:solidFill>
                  <a:schemeClr val="tx1">
                    <a:alpha val="80000"/>
                  </a:schemeClr>
                </a:solidFill>
              </a:rPr>
              <a:t>O)</a:t>
            </a:r>
          </a:p>
          <a:p>
            <a:pPr marL="742915" lvl="1" indent="-285750">
              <a:buFont typeface="Arial" panose="020B0604020202020204" pitchFamily="34" charset="0"/>
              <a:buChar char="•"/>
            </a:pPr>
            <a:r>
              <a:rPr lang="en-US" dirty="0">
                <a:solidFill>
                  <a:schemeClr val="tx1">
                    <a:alpha val="80000"/>
                  </a:schemeClr>
                </a:solidFill>
              </a:rPr>
              <a:t>Hydrofluorocarbons (HFCs)</a:t>
            </a:r>
          </a:p>
          <a:p>
            <a:pPr marL="742915" lvl="1" indent="-285750">
              <a:buFont typeface="Arial" panose="020B0604020202020204" pitchFamily="34" charset="0"/>
              <a:buChar char="•"/>
            </a:pPr>
            <a:r>
              <a:rPr lang="en-US" dirty="0">
                <a:solidFill>
                  <a:schemeClr val="tx1">
                    <a:alpha val="80000"/>
                  </a:schemeClr>
                </a:solidFill>
              </a:rPr>
              <a:t>Perfluorocarbons (PFCs)</a:t>
            </a:r>
          </a:p>
          <a:p>
            <a:pPr marL="742915" lvl="1" indent="-285750">
              <a:buFont typeface="Arial" panose="020B0604020202020204" pitchFamily="34" charset="0"/>
              <a:buChar char="•"/>
            </a:pPr>
            <a:r>
              <a:rPr lang="en-US" dirty="0">
                <a:solidFill>
                  <a:schemeClr val="tx1">
                    <a:alpha val="80000"/>
                  </a:schemeClr>
                </a:solidFill>
              </a:rPr>
              <a:t>Sulfur hexafluoride (SF</a:t>
            </a:r>
            <a:r>
              <a:rPr lang="en-US" baseline="-25000" dirty="0">
                <a:solidFill>
                  <a:schemeClr val="tx1">
                    <a:alpha val="80000"/>
                  </a:schemeClr>
                </a:solidFill>
              </a:rPr>
              <a:t>6</a:t>
            </a:r>
            <a:r>
              <a:rPr lang="en-US" dirty="0">
                <a:solidFill>
                  <a:schemeClr val="tx1">
                    <a:alpha val="80000"/>
                  </a:schemeClr>
                </a:solidFill>
              </a:rPr>
              <a:t>)</a:t>
            </a:r>
          </a:p>
        </p:txBody>
      </p:sp>
      <p:pic>
        <p:nvPicPr>
          <p:cNvPr id="1026" name="Picture 2" descr="Greenhouse Gas Inventory | Royal Oak, MI">
            <a:extLst>
              <a:ext uri="{FF2B5EF4-FFF2-40B4-BE49-F238E27FC236}">
                <a16:creationId xmlns:a16="http://schemas.microsoft.com/office/drawing/2014/main" id="{BBDFED8A-2F93-D4FD-542E-FA8BF2D0F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 y="1363501"/>
            <a:ext cx="6984715" cy="309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077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1AB7B-BDAD-0C80-777D-852C7E4869D1}"/>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CB6D74B6-FA0E-EAD9-B6E1-0E9D4BE3FD86}"/>
              </a:ext>
            </a:extLst>
          </p:cNvPr>
          <p:cNvSpPr txBox="1"/>
          <p:nvPr/>
        </p:nvSpPr>
        <p:spPr>
          <a:xfrm>
            <a:off x="1866901" y="3607725"/>
            <a:ext cx="5524500" cy="958660"/>
          </a:xfrm>
          <a:prstGeom prst="rect">
            <a:avLst/>
          </a:prstGeom>
          <a:noFill/>
        </p:spPr>
        <p:txBody>
          <a:bodyPr wrap="square" lIns="0" rIns="0" rtlCol="0">
            <a:spAutoFit/>
          </a:bodyPr>
          <a:lstStyle/>
          <a:p>
            <a:pPr>
              <a:lnSpc>
                <a:spcPct val="120000"/>
              </a:lnSpc>
            </a:pPr>
            <a:r>
              <a:rPr lang="en-US" sz="1200">
                <a:solidFill>
                  <a:schemeClr val="bg1">
                    <a:alpha val="80000"/>
                  </a:schemeClr>
                </a:solidFill>
              </a:rPr>
              <a:t>We start by understanding your vision, mission, goals and objectives. It’s about what you want to accomplish. Whether you are a heavy industry, private business, public agency, or a mission-driven nonprofit, we are committed to achieving your desired results and outcomes.</a:t>
            </a:r>
          </a:p>
        </p:txBody>
      </p:sp>
      <p:sp>
        <p:nvSpPr>
          <p:cNvPr id="10" name="Title 9">
            <a:extLst>
              <a:ext uri="{FF2B5EF4-FFF2-40B4-BE49-F238E27FC236}">
                <a16:creationId xmlns:a16="http://schemas.microsoft.com/office/drawing/2014/main" id="{7DCDEFAD-9D45-EEAB-2984-C871E9CE3721}"/>
              </a:ext>
            </a:extLst>
          </p:cNvPr>
          <p:cNvSpPr>
            <a:spLocks noGrp="1"/>
          </p:cNvSpPr>
          <p:nvPr>
            <p:ph type="title" idx="4294967295"/>
          </p:nvPr>
        </p:nvSpPr>
        <p:spPr>
          <a:xfrm>
            <a:off x="946149" y="427281"/>
            <a:ext cx="10540360" cy="585788"/>
          </a:xfrm>
          <a:prstGeom prst="rect">
            <a:avLst/>
          </a:prstGeom>
        </p:spPr>
        <p:txBody>
          <a:bodyPr/>
          <a:lstStyle/>
          <a:p>
            <a:r>
              <a:rPr lang="en-US" dirty="0"/>
              <a:t>Emission Sources and Data</a:t>
            </a:r>
          </a:p>
        </p:txBody>
      </p:sp>
      <p:graphicFrame>
        <p:nvGraphicFramePr>
          <p:cNvPr id="2" name="Table 1">
            <a:extLst>
              <a:ext uri="{FF2B5EF4-FFF2-40B4-BE49-F238E27FC236}">
                <a16:creationId xmlns:a16="http://schemas.microsoft.com/office/drawing/2014/main" id="{A640733F-DAF7-29BF-F68B-9696589F08FF}"/>
              </a:ext>
            </a:extLst>
          </p:cNvPr>
          <p:cNvGraphicFramePr>
            <a:graphicFrameLocks noGrp="1"/>
          </p:cNvGraphicFramePr>
          <p:nvPr>
            <p:extLst>
              <p:ext uri="{D42A27DB-BD31-4B8C-83A1-F6EECF244321}">
                <p14:modId xmlns:p14="http://schemas.microsoft.com/office/powerpoint/2010/main" val="3530168979"/>
              </p:ext>
            </p:extLst>
          </p:nvPr>
        </p:nvGraphicFramePr>
        <p:xfrm>
          <a:off x="946148" y="1246414"/>
          <a:ext cx="10209531" cy="4523996"/>
        </p:xfrm>
        <a:graphic>
          <a:graphicData uri="http://schemas.openxmlformats.org/drawingml/2006/table">
            <a:tbl>
              <a:tblPr firstRow="1" firstCol="1" bandRow="1">
                <a:tableStyleId>{5C22544A-7EE6-4342-B048-85BDC9FD1C3A}</a:tableStyleId>
              </a:tblPr>
              <a:tblGrid>
                <a:gridCol w="1055372">
                  <a:extLst>
                    <a:ext uri="{9D8B030D-6E8A-4147-A177-3AD203B41FA5}">
                      <a16:colId xmlns:a16="http://schemas.microsoft.com/office/drawing/2014/main" val="2105141396"/>
                    </a:ext>
                  </a:extLst>
                </a:gridCol>
                <a:gridCol w="1396391">
                  <a:extLst>
                    <a:ext uri="{9D8B030D-6E8A-4147-A177-3AD203B41FA5}">
                      <a16:colId xmlns:a16="http://schemas.microsoft.com/office/drawing/2014/main" val="2088708740"/>
                    </a:ext>
                  </a:extLst>
                </a:gridCol>
                <a:gridCol w="1567025">
                  <a:extLst>
                    <a:ext uri="{9D8B030D-6E8A-4147-A177-3AD203B41FA5}">
                      <a16:colId xmlns:a16="http://schemas.microsoft.com/office/drawing/2014/main" val="3834792391"/>
                    </a:ext>
                  </a:extLst>
                </a:gridCol>
                <a:gridCol w="3742184">
                  <a:extLst>
                    <a:ext uri="{9D8B030D-6E8A-4147-A177-3AD203B41FA5}">
                      <a16:colId xmlns:a16="http://schemas.microsoft.com/office/drawing/2014/main" val="3107311279"/>
                    </a:ext>
                  </a:extLst>
                </a:gridCol>
                <a:gridCol w="934720">
                  <a:extLst>
                    <a:ext uri="{9D8B030D-6E8A-4147-A177-3AD203B41FA5}">
                      <a16:colId xmlns:a16="http://schemas.microsoft.com/office/drawing/2014/main" val="3667407029"/>
                    </a:ext>
                  </a:extLst>
                </a:gridCol>
                <a:gridCol w="1513839">
                  <a:extLst>
                    <a:ext uri="{9D8B030D-6E8A-4147-A177-3AD203B41FA5}">
                      <a16:colId xmlns:a16="http://schemas.microsoft.com/office/drawing/2014/main" val="2101781196"/>
                    </a:ext>
                  </a:extLst>
                </a:gridCol>
              </a:tblGrid>
              <a:tr h="731520">
                <a:tc>
                  <a:txBody>
                    <a:bodyPr/>
                    <a:lstStyle/>
                    <a:p>
                      <a:pPr marL="0" marR="0">
                        <a:lnSpc>
                          <a:spcPct val="107000"/>
                        </a:lnSpc>
                        <a:spcBef>
                          <a:spcPts val="100"/>
                        </a:spcBef>
                        <a:spcAft>
                          <a:spcPts val="100"/>
                        </a:spcAft>
                      </a:pPr>
                      <a:r>
                        <a:rPr lang="en-US" sz="1400" dirty="0">
                          <a:effectLst/>
                          <a:latin typeface="Franklin Gothic Medium" panose="020B0603020102020204" pitchFamily="34" charset="0"/>
                        </a:rPr>
                        <a:t>Category</a:t>
                      </a:r>
                      <a:endParaRPr lang="en-US" sz="1400" dirty="0">
                        <a:solidFill>
                          <a:srgbClr val="FFFFFF"/>
                        </a:solidFill>
                        <a:effectLst/>
                        <a:latin typeface="Franklin Gothic Medium" panose="020B06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100"/>
                        </a:spcBef>
                        <a:spcAft>
                          <a:spcPts val="100"/>
                        </a:spcAft>
                      </a:pPr>
                      <a:r>
                        <a:rPr lang="en-US" sz="1400" dirty="0">
                          <a:effectLst/>
                          <a:latin typeface="Franklin Gothic Medium" panose="020B0603020102020204" pitchFamily="34" charset="0"/>
                        </a:rPr>
                        <a:t>Inventory Item</a:t>
                      </a:r>
                      <a:endParaRPr lang="en-US" sz="1400" dirty="0">
                        <a:solidFill>
                          <a:srgbClr val="FFFFFF"/>
                        </a:solidFill>
                        <a:effectLst/>
                        <a:latin typeface="Franklin Gothic Medium" panose="020B06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100"/>
                        </a:spcBef>
                        <a:spcAft>
                          <a:spcPts val="100"/>
                        </a:spcAft>
                      </a:pPr>
                      <a:r>
                        <a:rPr lang="en-US" sz="1400" dirty="0">
                          <a:solidFill>
                            <a:srgbClr val="FFFFFF"/>
                          </a:solidFill>
                          <a:effectLst/>
                          <a:latin typeface="Franklin Gothic Medium" panose="020B0603020102020204" pitchFamily="34" charset="0"/>
                          <a:ea typeface="Franklin Gothic Book" panose="020B0503020102020204" pitchFamily="34" charset="0"/>
                          <a:cs typeface="Times New Roman" panose="02020603050405020304" pitchFamily="18" charset="0"/>
                        </a:rPr>
                        <a:t>Sectors</a:t>
                      </a:r>
                    </a:p>
                  </a:txBody>
                  <a:tcPr marL="68580" marR="68580" marT="0" marB="0" anchor="ctr"/>
                </a:tc>
                <a:tc>
                  <a:txBody>
                    <a:bodyPr/>
                    <a:lstStyle/>
                    <a:p>
                      <a:pPr marL="0" marR="0" algn="ctr">
                        <a:lnSpc>
                          <a:spcPct val="107000"/>
                        </a:lnSpc>
                        <a:spcBef>
                          <a:spcPts val="100"/>
                        </a:spcBef>
                        <a:spcAft>
                          <a:spcPts val="100"/>
                        </a:spcAft>
                      </a:pPr>
                      <a:r>
                        <a:rPr lang="en-US" sz="1400" dirty="0">
                          <a:solidFill>
                            <a:srgbClr val="FFFFFF"/>
                          </a:solidFill>
                          <a:effectLst/>
                          <a:latin typeface="Franklin Gothic Medium" panose="020B0603020102020204" pitchFamily="34" charset="0"/>
                          <a:ea typeface="Franklin Gothic Book" panose="020B0503020102020204" pitchFamily="34" charset="0"/>
                          <a:cs typeface="Times New Roman" panose="02020603050405020304" pitchFamily="18" charset="0"/>
                        </a:rPr>
                        <a:t>Data Source(s)</a:t>
                      </a:r>
                    </a:p>
                  </a:txBody>
                  <a:tcPr marL="68580" marR="68580" marT="0" marB="0" anchor="ctr"/>
                </a:tc>
                <a:tc>
                  <a:txBody>
                    <a:bodyPr/>
                    <a:lstStyle/>
                    <a:p>
                      <a:pPr marL="0" marR="0" algn="ctr">
                        <a:lnSpc>
                          <a:spcPct val="107000"/>
                        </a:lnSpc>
                        <a:spcBef>
                          <a:spcPts val="100"/>
                        </a:spcBef>
                        <a:spcAft>
                          <a:spcPts val="100"/>
                        </a:spcAft>
                      </a:pPr>
                      <a:r>
                        <a:rPr lang="en-US" sz="1400" dirty="0">
                          <a:solidFill>
                            <a:srgbClr val="FFFFFF"/>
                          </a:solidFill>
                          <a:effectLst/>
                          <a:latin typeface="Franklin Gothic Medium" panose="020B0603020102020204" pitchFamily="34" charset="0"/>
                          <a:ea typeface="Franklin Gothic Book" panose="020B0503020102020204" pitchFamily="34" charset="0"/>
                          <a:cs typeface="Times New Roman" panose="02020603050405020304" pitchFamily="18" charset="0"/>
                        </a:rPr>
                        <a:t>Scope</a:t>
                      </a:r>
                    </a:p>
                  </a:txBody>
                  <a:tcPr marL="68580" marR="68580" marT="0" marB="0" anchor="ctr"/>
                </a:tc>
                <a:tc>
                  <a:txBody>
                    <a:bodyPr/>
                    <a:lstStyle/>
                    <a:p>
                      <a:pPr marL="0" marR="0" algn="ctr">
                        <a:lnSpc>
                          <a:spcPct val="107000"/>
                        </a:lnSpc>
                        <a:spcBef>
                          <a:spcPts val="100"/>
                        </a:spcBef>
                        <a:spcAft>
                          <a:spcPts val="100"/>
                        </a:spcAft>
                      </a:pPr>
                      <a:r>
                        <a:rPr lang="en-US" sz="1400" dirty="0">
                          <a:solidFill>
                            <a:srgbClr val="FFFFFF"/>
                          </a:solidFill>
                          <a:effectLst/>
                          <a:latin typeface="Franklin Gothic Medium" panose="020B0603020102020204" pitchFamily="34" charset="0"/>
                          <a:ea typeface="Franklin Gothic Book" panose="020B0503020102020204" pitchFamily="34" charset="0"/>
                          <a:cs typeface="Times New Roman" panose="02020603050405020304" pitchFamily="18" charset="0"/>
                        </a:rPr>
                        <a:t>Data Specificity</a:t>
                      </a:r>
                    </a:p>
                  </a:txBody>
                  <a:tcPr marL="68580" marR="68580" marT="0" marB="0" anchor="ctr"/>
                </a:tc>
                <a:extLst>
                  <a:ext uri="{0D108BD9-81ED-4DB2-BD59-A6C34878D82A}">
                    <a16:rowId xmlns:a16="http://schemas.microsoft.com/office/drawing/2014/main" val="3743591228"/>
                  </a:ext>
                </a:extLst>
              </a:tr>
              <a:tr h="457200">
                <a:tc rowSpan="4">
                  <a:txBody>
                    <a:bodyPr/>
                    <a:lstStyle/>
                    <a:p>
                      <a:pPr marL="0" marR="0">
                        <a:lnSpc>
                          <a:spcPct val="107000"/>
                        </a:lnSpc>
                        <a:spcBef>
                          <a:spcPts val="100"/>
                        </a:spcBef>
                        <a:spcAft>
                          <a:spcPts val="100"/>
                        </a:spcAft>
                      </a:pPr>
                      <a:r>
                        <a:rPr lang="en-US" sz="1400" dirty="0">
                          <a:effectLst/>
                          <a:latin typeface="Franklin Gothic Medium" panose="020B0603020102020204" pitchFamily="34" charset="0"/>
                        </a:rPr>
                        <a:t>Building Energy</a:t>
                      </a:r>
                      <a:endParaRPr lang="en-US" sz="1400" dirty="0">
                        <a:effectLst/>
                        <a:latin typeface="Franklin Gothic Medium" panose="020B06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Natural Gas</a:t>
                      </a:r>
                    </a:p>
                  </a:txBody>
                  <a:tcPr marL="68580" marR="68580" marT="0" marB="0" anchor="ctr"/>
                </a:tc>
                <a:tc>
                  <a:txBody>
                    <a:bodyPr/>
                    <a:lstStyle/>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Residential</a:t>
                      </a:r>
                    </a:p>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Commercial</a:t>
                      </a:r>
                    </a:p>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Industrial</a:t>
                      </a:r>
                    </a:p>
                  </a:txBody>
                  <a:tcPr marL="68580" marR="68580" marT="0" marB="0" anchor="ctr"/>
                </a:tc>
                <a:tc>
                  <a:txBody>
                    <a:bodyPr/>
                    <a:lstStyle/>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Cascade Natural Gas</a:t>
                      </a:r>
                    </a:p>
                  </a:txBody>
                  <a:tcPr marL="68580" marR="68580" marT="0" marB="0" anchor="ctr"/>
                </a:tc>
                <a:tc>
                  <a:txBody>
                    <a:bodyPr/>
                    <a:lstStyle/>
                    <a:p>
                      <a:pPr marL="0" marR="0" algn="ctr">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1</a:t>
                      </a:r>
                    </a:p>
                  </a:txBody>
                  <a:tcPr marL="68580" marR="68580" marT="0" marB="0" anchor="ctr"/>
                </a:tc>
                <a:tc>
                  <a:txBody>
                    <a:bodyPr/>
                    <a:lstStyle/>
                    <a:p>
                      <a:pPr marL="0" marR="0" algn="ctr">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Local data</a:t>
                      </a:r>
                    </a:p>
                  </a:txBody>
                  <a:tcPr marL="68580" marR="68580" marT="0" marB="0" anchor="ctr"/>
                </a:tc>
                <a:extLst>
                  <a:ext uri="{0D108BD9-81ED-4DB2-BD59-A6C34878D82A}">
                    <a16:rowId xmlns:a16="http://schemas.microsoft.com/office/drawing/2014/main" val="1348839764"/>
                  </a:ext>
                </a:extLst>
              </a:tr>
              <a:tr h="457200">
                <a:tc vMerge="1">
                  <a:txBody>
                    <a:bodyPr/>
                    <a:lstStyle/>
                    <a:p>
                      <a:pPr marL="0" marR="0">
                        <a:lnSpc>
                          <a:spcPct val="107000"/>
                        </a:lnSpc>
                        <a:spcBef>
                          <a:spcPts val="100"/>
                        </a:spcBef>
                        <a:spcAft>
                          <a:spcPts val="100"/>
                        </a:spcAft>
                      </a:pP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Propane</a:t>
                      </a:r>
                    </a:p>
                  </a:txBody>
                  <a:tcPr marL="68580" marR="68580" marT="0" marB="0" anchor="ctr"/>
                </a:tc>
                <a:tc>
                  <a:txBody>
                    <a:bodyPr/>
                    <a:lstStyle/>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Residential</a:t>
                      </a:r>
                    </a:p>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Commercial</a:t>
                      </a:r>
                    </a:p>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Industrial</a:t>
                      </a:r>
                    </a:p>
                  </a:txBody>
                  <a:tcPr marL="68580" marR="68580" marT="0" marB="0" anchor="ctr"/>
                </a:tc>
                <a:tc>
                  <a:txBody>
                    <a:bodyPr/>
                    <a:lstStyle/>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U.S. Energy Information Administration</a:t>
                      </a:r>
                    </a:p>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U.S. Census Bureau</a:t>
                      </a:r>
                    </a:p>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WA State Employment Security Department</a:t>
                      </a:r>
                    </a:p>
                  </a:txBody>
                  <a:tcPr marL="68580" marR="68580" marT="0" marB="0" anchor="ctr"/>
                </a:tc>
                <a:tc>
                  <a:txBody>
                    <a:bodyPr/>
                    <a:lstStyle/>
                    <a:p>
                      <a:pPr marL="0" marR="0" algn="ctr">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1</a:t>
                      </a:r>
                    </a:p>
                  </a:txBody>
                  <a:tcPr marL="68580" marR="68580" marT="0" marB="0" anchor="ctr"/>
                </a:tc>
                <a:tc>
                  <a:txBody>
                    <a:bodyPr/>
                    <a:lstStyle/>
                    <a:p>
                      <a:pPr marL="0" marR="0" algn="ctr">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Scaled regional/state data</a:t>
                      </a:r>
                    </a:p>
                  </a:txBody>
                  <a:tcPr marL="68580" marR="68580" marT="0" marB="0" anchor="ctr"/>
                </a:tc>
                <a:extLst>
                  <a:ext uri="{0D108BD9-81ED-4DB2-BD59-A6C34878D82A}">
                    <a16:rowId xmlns:a16="http://schemas.microsoft.com/office/drawing/2014/main" val="2231083523"/>
                  </a:ext>
                </a:extLst>
              </a:tr>
              <a:tr h="457200">
                <a:tc vMerge="1">
                  <a:txBody>
                    <a:bodyPr/>
                    <a:lstStyle/>
                    <a:p>
                      <a:pPr marL="0" marR="0">
                        <a:lnSpc>
                          <a:spcPct val="107000"/>
                        </a:lnSpc>
                        <a:spcBef>
                          <a:spcPts val="100"/>
                        </a:spcBef>
                        <a:spcAft>
                          <a:spcPts val="100"/>
                        </a:spcAft>
                      </a:pP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Fuel Oil</a:t>
                      </a:r>
                    </a:p>
                  </a:txBody>
                  <a:tcPr marL="68580" marR="68580" marT="0" marB="0" anchor="ctr"/>
                </a:tc>
                <a:tc>
                  <a:txBody>
                    <a:bodyPr/>
                    <a:lstStyle/>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Commercial</a:t>
                      </a:r>
                    </a:p>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Industrial</a:t>
                      </a:r>
                    </a:p>
                  </a:txBody>
                  <a:tcPr marL="68580" marR="68580" marT="0" marB="0" anchor="ctr"/>
                </a:tc>
                <a:tc>
                  <a:txBody>
                    <a:bodyPr/>
                    <a:lstStyle/>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U.S. Energy Information Administration</a:t>
                      </a:r>
                    </a:p>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U.S. Census Bureau</a:t>
                      </a:r>
                    </a:p>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WA State Employment Security Department</a:t>
                      </a:r>
                    </a:p>
                  </a:txBody>
                  <a:tcPr marL="68580" marR="68580" marT="0" marB="0" anchor="ctr"/>
                </a:tc>
                <a:tc>
                  <a:txBody>
                    <a:bodyPr/>
                    <a:lstStyle/>
                    <a:p>
                      <a:pPr marL="0" marR="0" algn="ctr">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1</a:t>
                      </a:r>
                    </a:p>
                  </a:txBody>
                  <a:tcPr marL="68580" marR="68580" marT="0" marB="0" anchor="ctr"/>
                </a:tc>
                <a:tc>
                  <a:txBody>
                    <a:bodyPr/>
                    <a:lstStyle/>
                    <a:p>
                      <a:pPr marL="0" marR="0" lvl="0" indent="0" algn="ctr" defTabSz="914296" rtl="0" eaLnBrk="1" fontAlgn="auto" latinLnBrk="0" hangingPunct="1">
                        <a:lnSpc>
                          <a:spcPct val="107000"/>
                        </a:lnSpc>
                        <a:spcBef>
                          <a:spcPts val="100"/>
                        </a:spcBef>
                        <a:spcAft>
                          <a:spcPts val="100"/>
                        </a:spcAft>
                        <a:buClrTx/>
                        <a:buSzTx/>
                        <a:buFontTx/>
                        <a:buNone/>
                        <a:tabLst/>
                        <a:defRP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Scaled regional/state data</a:t>
                      </a:r>
                    </a:p>
                  </a:txBody>
                  <a:tcPr marL="68580" marR="68580" marT="0" marB="0" anchor="ctr"/>
                </a:tc>
                <a:extLst>
                  <a:ext uri="{0D108BD9-81ED-4DB2-BD59-A6C34878D82A}">
                    <a16:rowId xmlns:a16="http://schemas.microsoft.com/office/drawing/2014/main" val="1560260469"/>
                  </a:ext>
                </a:extLst>
              </a:tr>
              <a:tr h="457200">
                <a:tc vMerge="1">
                  <a:txBody>
                    <a:bodyPr/>
                    <a:lstStyle/>
                    <a:p>
                      <a:pPr marL="0" marR="0">
                        <a:lnSpc>
                          <a:spcPct val="107000"/>
                        </a:lnSpc>
                        <a:spcBef>
                          <a:spcPts val="100"/>
                        </a:spcBef>
                        <a:spcAft>
                          <a:spcPts val="100"/>
                        </a:spcAft>
                      </a:pP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Electricity</a:t>
                      </a:r>
                    </a:p>
                  </a:txBody>
                  <a:tcPr marL="68580" marR="68580" marT="0" marB="0" anchor="ctr"/>
                </a:tc>
                <a:tc>
                  <a:txBody>
                    <a:bodyPr/>
                    <a:lstStyle/>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Residential</a:t>
                      </a:r>
                    </a:p>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Commercial</a:t>
                      </a:r>
                    </a:p>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Industrial</a:t>
                      </a:r>
                    </a:p>
                  </a:txBody>
                  <a:tcPr marL="68580" marR="68580" marT="0" marB="0" anchor="ctr"/>
                </a:tc>
                <a:tc>
                  <a:txBody>
                    <a:bodyPr/>
                    <a:lstStyle/>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Puget Sound Energy</a:t>
                      </a:r>
                    </a:p>
                  </a:txBody>
                  <a:tcPr marL="68580" marR="68580" marT="0" marB="0" anchor="ctr"/>
                </a:tc>
                <a:tc>
                  <a:txBody>
                    <a:bodyPr/>
                    <a:lstStyle/>
                    <a:p>
                      <a:pPr marL="0" marR="0" algn="ctr">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2</a:t>
                      </a:r>
                    </a:p>
                  </a:txBody>
                  <a:tcPr marL="68580" marR="68580" marT="0" marB="0" anchor="ctr"/>
                </a:tc>
                <a:tc>
                  <a:txBody>
                    <a:bodyPr/>
                    <a:lstStyle/>
                    <a:p>
                      <a:pPr marL="0" marR="0" algn="ctr">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Local data</a:t>
                      </a:r>
                    </a:p>
                  </a:txBody>
                  <a:tcPr marL="68580" marR="68580" marT="0" marB="0" anchor="ctr"/>
                </a:tc>
                <a:extLst>
                  <a:ext uri="{0D108BD9-81ED-4DB2-BD59-A6C34878D82A}">
                    <a16:rowId xmlns:a16="http://schemas.microsoft.com/office/drawing/2014/main" val="799829920"/>
                  </a:ext>
                </a:extLst>
              </a:tr>
              <a:tr h="457200">
                <a:tc>
                  <a:txBody>
                    <a:bodyPr/>
                    <a:lstStyle/>
                    <a:p>
                      <a:pPr marL="0" marR="0">
                        <a:lnSpc>
                          <a:spcPct val="107000"/>
                        </a:lnSpc>
                        <a:spcBef>
                          <a:spcPts val="100"/>
                        </a:spcBef>
                        <a:spcAft>
                          <a:spcPts val="100"/>
                        </a:spcAft>
                      </a:pPr>
                      <a:r>
                        <a:rPr lang="en-US" sz="1400" dirty="0">
                          <a:effectLst/>
                          <a:latin typeface="Franklin Gothic Medium" panose="020B0603020102020204" pitchFamily="34" charset="0"/>
                          <a:ea typeface="Franklin Gothic Book" panose="020B0503020102020204" pitchFamily="34" charset="0"/>
                          <a:cs typeface="Times New Roman" panose="02020603050405020304" pitchFamily="18" charset="0"/>
                        </a:rPr>
                        <a:t>Misc.</a:t>
                      </a:r>
                    </a:p>
                  </a:txBody>
                  <a:tcPr marL="68580" marR="68580" marT="0" marB="0" anchor="ctr"/>
                </a:tc>
                <a:tc>
                  <a:txBody>
                    <a:bodyPr/>
                    <a:lstStyle/>
                    <a:p>
                      <a:pPr marL="0" marR="0" algn="l">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Refrigerants</a:t>
                      </a:r>
                    </a:p>
                  </a:txBody>
                  <a:tcPr marL="68580" marR="68580" marT="0" marB="0" anchor="ctr"/>
                </a:tc>
                <a:tc>
                  <a:txBody>
                    <a:bodyPr/>
                    <a:lstStyle/>
                    <a:p>
                      <a:pPr marL="0" marR="0" indent="0" algn="l">
                        <a:lnSpc>
                          <a:spcPct val="107000"/>
                        </a:lnSpc>
                        <a:spcBef>
                          <a:spcPts val="100"/>
                        </a:spcBef>
                        <a:spcAft>
                          <a:spcPts val="100"/>
                        </a:spcAft>
                        <a:buFont typeface="Arial" panose="020B0604020202020204" pitchFamily="34" charset="0"/>
                        <a:buNone/>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N/A</a:t>
                      </a:r>
                    </a:p>
                  </a:txBody>
                  <a:tcPr marL="68580" marR="68580" marT="0" marB="0" anchor="ctr"/>
                </a:tc>
                <a:tc>
                  <a:txBody>
                    <a:bodyPr/>
                    <a:lstStyle/>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U.S. EPA</a:t>
                      </a:r>
                    </a:p>
                  </a:txBody>
                  <a:tcPr marL="68580" marR="68580" marT="0" marB="0" anchor="ctr"/>
                </a:tc>
                <a:tc>
                  <a:txBody>
                    <a:bodyPr/>
                    <a:lstStyle/>
                    <a:p>
                      <a:pPr marL="0" marR="0" algn="ctr">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1</a:t>
                      </a:r>
                    </a:p>
                  </a:txBody>
                  <a:tcPr marL="68580" marR="68580" marT="0" marB="0" anchor="ctr"/>
                </a:tc>
                <a:tc>
                  <a:txBody>
                    <a:bodyPr/>
                    <a:lstStyle/>
                    <a:p>
                      <a:pPr marL="0" marR="0" algn="ctr">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Scaled national data</a:t>
                      </a:r>
                    </a:p>
                  </a:txBody>
                  <a:tcPr marL="68580" marR="68580" marT="0" marB="0" anchor="ctr"/>
                </a:tc>
                <a:extLst>
                  <a:ext uri="{0D108BD9-81ED-4DB2-BD59-A6C34878D82A}">
                    <a16:rowId xmlns:a16="http://schemas.microsoft.com/office/drawing/2014/main" val="1068572894"/>
                  </a:ext>
                </a:extLst>
              </a:tr>
              <a:tr h="457200">
                <a:tc>
                  <a:txBody>
                    <a:bodyPr/>
                    <a:lstStyle/>
                    <a:p>
                      <a:pPr marL="0" marR="0">
                        <a:lnSpc>
                          <a:spcPct val="107000"/>
                        </a:lnSpc>
                        <a:spcBef>
                          <a:spcPts val="100"/>
                        </a:spcBef>
                        <a:spcAft>
                          <a:spcPts val="100"/>
                        </a:spcAft>
                      </a:pPr>
                      <a:r>
                        <a:rPr lang="en-US" sz="1400" dirty="0">
                          <a:effectLst/>
                          <a:latin typeface="Franklin Gothic Medium" panose="020B0603020102020204" pitchFamily="34" charset="0"/>
                          <a:ea typeface="Franklin Gothic Book" panose="020B0503020102020204" pitchFamily="34" charset="0"/>
                          <a:cs typeface="Times New Roman" panose="02020603050405020304" pitchFamily="18" charset="0"/>
                        </a:rPr>
                        <a:t>Misc.</a:t>
                      </a:r>
                    </a:p>
                  </a:txBody>
                  <a:tcPr marL="68580" marR="68580" marT="0" marB="0" anchor="ctr"/>
                </a:tc>
                <a:tc>
                  <a:txBody>
                    <a:bodyPr/>
                    <a:lstStyle/>
                    <a:p>
                      <a:pPr marL="0" marR="0" algn="l">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Land use/cover</a:t>
                      </a:r>
                    </a:p>
                  </a:txBody>
                  <a:tcPr marL="68580" marR="68580" marT="0" marB="0" anchor="ctr"/>
                </a:tc>
                <a:tc>
                  <a:txBody>
                    <a:bodyPr/>
                    <a:lstStyle/>
                    <a:p>
                      <a:pPr marL="0" marR="0" indent="0" algn="l">
                        <a:lnSpc>
                          <a:spcPct val="107000"/>
                        </a:lnSpc>
                        <a:spcBef>
                          <a:spcPts val="100"/>
                        </a:spcBef>
                        <a:spcAft>
                          <a:spcPts val="100"/>
                        </a:spcAft>
                        <a:buFont typeface="Arial" panose="020B0604020202020204" pitchFamily="34" charset="0"/>
                        <a:buNone/>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N/A</a:t>
                      </a:r>
                    </a:p>
                  </a:txBody>
                  <a:tcPr marL="68580" marR="68580" marT="0" marB="0" anchor="ctr"/>
                </a:tc>
                <a:tc>
                  <a:txBody>
                    <a:bodyPr/>
                    <a:lstStyle/>
                    <a:p>
                      <a:pPr marL="285750" marR="0" indent="-285750" algn="l">
                        <a:lnSpc>
                          <a:spcPct val="107000"/>
                        </a:lnSpc>
                        <a:spcBef>
                          <a:spcPts val="100"/>
                        </a:spcBef>
                        <a:spcAft>
                          <a:spcPts val="100"/>
                        </a:spcAft>
                        <a:buFont typeface="Arial" panose="020B0604020202020204" pitchFamily="34" charset="0"/>
                        <a:buChar char="•"/>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ICLEI Land Emissions and Removals Navigator Tool</a:t>
                      </a:r>
                    </a:p>
                  </a:txBody>
                  <a:tcPr marL="68580" marR="68580" marT="0" marB="0" anchor="ctr"/>
                </a:tc>
                <a:tc>
                  <a:txBody>
                    <a:bodyPr/>
                    <a:lstStyle/>
                    <a:p>
                      <a:pPr marL="0" marR="0" algn="ctr">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1</a:t>
                      </a:r>
                    </a:p>
                  </a:txBody>
                  <a:tcPr marL="68580" marR="68580" marT="0" marB="0" anchor="ctr"/>
                </a:tc>
                <a:tc>
                  <a:txBody>
                    <a:bodyPr/>
                    <a:lstStyle/>
                    <a:p>
                      <a:pPr marL="0" marR="0" algn="ctr">
                        <a:lnSpc>
                          <a:spcPct val="107000"/>
                        </a:lnSpc>
                        <a:spcBef>
                          <a:spcPts val="100"/>
                        </a:spcBef>
                        <a:spcAft>
                          <a:spcPts val="100"/>
                        </a:spcAft>
                      </a:pPr>
                      <a:r>
                        <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rPr>
                        <a:t>Local data</a:t>
                      </a:r>
                    </a:p>
                  </a:txBody>
                  <a:tcPr marL="68580" marR="68580" marT="0" marB="0" anchor="ctr"/>
                </a:tc>
                <a:extLst>
                  <a:ext uri="{0D108BD9-81ED-4DB2-BD59-A6C34878D82A}">
                    <a16:rowId xmlns:a16="http://schemas.microsoft.com/office/drawing/2014/main" val="1573873104"/>
                  </a:ext>
                </a:extLst>
              </a:tr>
            </a:tbl>
          </a:graphicData>
        </a:graphic>
      </p:graphicFrame>
    </p:spTree>
    <p:extLst>
      <p:ext uri="{BB962C8B-B14F-4D97-AF65-F5344CB8AC3E}">
        <p14:creationId xmlns:p14="http://schemas.microsoft.com/office/powerpoint/2010/main" val="3832988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C1D73-C25B-C385-6859-E51E797880F5}"/>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854D901A-C4BA-1D8C-CCB9-FC7C92DC752C}"/>
              </a:ext>
            </a:extLst>
          </p:cNvPr>
          <p:cNvSpPr txBox="1"/>
          <p:nvPr/>
        </p:nvSpPr>
        <p:spPr>
          <a:xfrm>
            <a:off x="1866901" y="3607725"/>
            <a:ext cx="5524500" cy="958660"/>
          </a:xfrm>
          <a:prstGeom prst="rect">
            <a:avLst/>
          </a:prstGeom>
          <a:noFill/>
        </p:spPr>
        <p:txBody>
          <a:bodyPr wrap="square" lIns="0" rIns="0" rtlCol="0">
            <a:spAutoFit/>
          </a:bodyPr>
          <a:lstStyle/>
          <a:p>
            <a:pPr>
              <a:lnSpc>
                <a:spcPct val="120000"/>
              </a:lnSpc>
            </a:pPr>
            <a:r>
              <a:rPr lang="en-US" sz="1200">
                <a:solidFill>
                  <a:schemeClr val="bg1">
                    <a:alpha val="80000"/>
                  </a:schemeClr>
                </a:solidFill>
              </a:rPr>
              <a:t>We start by understanding your vision, mission, goals and objectives. It’s about what you want to accomplish. Whether you are a heavy industry, private business, public agency, or a mission-driven nonprofit, we are committed to achieving your desired results and outcomes.</a:t>
            </a:r>
          </a:p>
        </p:txBody>
      </p:sp>
      <p:sp>
        <p:nvSpPr>
          <p:cNvPr id="10" name="Title 9">
            <a:extLst>
              <a:ext uri="{FF2B5EF4-FFF2-40B4-BE49-F238E27FC236}">
                <a16:creationId xmlns:a16="http://schemas.microsoft.com/office/drawing/2014/main" id="{23B1B450-DBB7-9C46-555F-0BC369B337B7}"/>
              </a:ext>
            </a:extLst>
          </p:cNvPr>
          <p:cNvSpPr>
            <a:spLocks noGrp="1"/>
          </p:cNvSpPr>
          <p:nvPr>
            <p:ph type="title" idx="4294967295"/>
          </p:nvPr>
        </p:nvSpPr>
        <p:spPr>
          <a:xfrm>
            <a:off x="946149" y="427281"/>
            <a:ext cx="10540360" cy="585788"/>
          </a:xfrm>
          <a:prstGeom prst="rect">
            <a:avLst/>
          </a:prstGeom>
        </p:spPr>
        <p:txBody>
          <a:bodyPr/>
          <a:lstStyle/>
          <a:p>
            <a:r>
              <a:rPr lang="en-US" dirty="0"/>
              <a:t>Emission Sources and Data</a:t>
            </a:r>
          </a:p>
        </p:txBody>
      </p:sp>
      <p:graphicFrame>
        <p:nvGraphicFramePr>
          <p:cNvPr id="2" name="Table 1">
            <a:extLst>
              <a:ext uri="{FF2B5EF4-FFF2-40B4-BE49-F238E27FC236}">
                <a16:creationId xmlns:a16="http://schemas.microsoft.com/office/drawing/2014/main" id="{48224AD1-216F-118F-D7A8-291181283302}"/>
              </a:ext>
            </a:extLst>
          </p:cNvPr>
          <p:cNvGraphicFramePr>
            <a:graphicFrameLocks noGrp="1"/>
          </p:cNvGraphicFramePr>
          <p:nvPr>
            <p:extLst>
              <p:ext uri="{D42A27DB-BD31-4B8C-83A1-F6EECF244321}">
                <p14:modId xmlns:p14="http://schemas.microsoft.com/office/powerpoint/2010/main" val="4118423469"/>
              </p:ext>
            </p:extLst>
          </p:nvPr>
        </p:nvGraphicFramePr>
        <p:xfrm>
          <a:off x="946149" y="1265030"/>
          <a:ext cx="10321290" cy="4117929"/>
        </p:xfrm>
        <a:graphic>
          <a:graphicData uri="http://schemas.openxmlformats.org/drawingml/2006/table">
            <a:tbl>
              <a:tblPr firstRow="1" firstCol="1" bandRow="1">
                <a:tableStyleId>{5C22544A-7EE6-4342-B048-85BDC9FD1C3A}</a:tableStyleId>
              </a:tblPr>
              <a:tblGrid>
                <a:gridCol w="1360171">
                  <a:extLst>
                    <a:ext uri="{9D8B030D-6E8A-4147-A177-3AD203B41FA5}">
                      <a16:colId xmlns:a16="http://schemas.microsoft.com/office/drawing/2014/main" val="2105141396"/>
                    </a:ext>
                  </a:extLst>
                </a:gridCol>
                <a:gridCol w="1676400">
                  <a:extLst>
                    <a:ext uri="{9D8B030D-6E8A-4147-A177-3AD203B41FA5}">
                      <a16:colId xmlns:a16="http://schemas.microsoft.com/office/drawing/2014/main" val="2088708740"/>
                    </a:ext>
                  </a:extLst>
                </a:gridCol>
                <a:gridCol w="4693920">
                  <a:extLst>
                    <a:ext uri="{9D8B030D-6E8A-4147-A177-3AD203B41FA5}">
                      <a16:colId xmlns:a16="http://schemas.microsoft.com/office/drawing/2014/main" val="3107311279"/>
                    </a:ext>
                  </a:extLst>
                </a:gridCol>
                <a:gridCol w="1016000">
                  <a:extLst>
                    <a:ext uri="{9D8B030D-6E8A-4147-A177-3AD203B41FA5}">
                      <a16:colId xmlns:a16="http://schemas.microsoft.com/office/drawing/2014/main" val="3667407029"/>
                    </a:ext>
                  </a:extLst>
                </a:gridCol>
                <a:gridCol w="1574799">
                  <a:extLst>
                    <a:ext uri="{9D8B030D-6E8A-4147-A177-3AD203B41FA5}">
                      <a16:colId xmlns:a16="http://schemas.microsoft.com/office/drawing/2014/main" val="2101781196"/>
                    </a:ext>
                  </a:extLst>
                </a:gridCol>
              </a:tblGrid>
              <a:tr h="731520">
                <a:tc>
                  <a:txBody>
                    <a:bodyPr/>
                    <a:lstStyle/>
                    <a:p>
                      <a:pPr marL="0" marR="0" algn="l" defTabSz="914296" rtl="0" eaLnBrk="1" latinLnBrk="0" hangingPunct="1">
                        <a:lnSpc>
                          <a:spcPct val="107000"/>
                        </a:lnSpc>
                        <a:spcBef>
                          <a:spcPts val="100"/>
                        </a:spcBef>
                        <a:spcAft>
                          <a:spcPts val="100"/>
                        </a:spcAft>
                      </a:pPr>
                      <a:r>
                        <a:rPr lang="en-US" sz="1400" b="1" kern="1200" dirty="0">
                          <a:solidFill>
                            <a:schemeClr val="lt1"/>
                          </a:solidFill>
                          <a:effectLst/>
                          <a:latin typeface="Franklin Gothic Medium" panose="020B0603020102020204" pitchFamily="34" charset="0"/>
                          <a:ea typeface="+mn-ea"/>
                          <a:cs typeface="+mn-cs"/>
                        </a:rPr>
                        <a:t>Category</a:t>
                      </a:r>
                    </a:p>
                  </a:txBody>
                  <a:tcPr marL="68580" marR="68580" marT="0" marB="0" anchor="ctr"/>
                </a:tc>
                <a:tc>
                  <a:txBody>
                    <a:bodyPr/>
                    <a:lstStyle/>
                    <a:p>
                      <a:pPr marL="0" marR="0" algn="ctr" defTabSz="914296" rtl="0" eaLnBrk="1" latinLnBrk="0" hangingPunct="1">
                        <a:lnSpc>
                          <a:spcPct val="107000"/>
                        </a:lnSpc>
                        <a:spcBef>
                          <a:spcPts val="100"/>
                        </a:spcBef>
                        <a:spcAft>
                          <a:spcPts val="100"/>
                        </a:spcAft>
                      </a:pPr>
                      <a:r>
                        <a:rPr lang="en-US" sz="1400" b="1" kern="1200" dirty="0">
                          <a:solidFill>
                            <a:schemeClr val="lt1"/>
                          </a:solidFill>
                          <a:effectLst/>
                          <a:latin typeface="Franklin Gothic Medium" panose="020B0603020102020204" pitchFamily="34" charset="0"/>
                          <a:ea typeface="+mn-ea"/>
                          <a:cs typeface="+mn-cs"/>
                        </a:rPr>
                        <a:t>Inventory Item</a:t>
                      </a:r>
                    </a:p>
                  </a:txBody>
                  <a:tcPr marL="68580" marR="68580" marT="0" marB="0" anchor="ctr"/>
                </a:tc>
                <a:tc>
                  <a:txBody>
                    <a:bodyPr/>
                    <a:lstStyle/>
                    <a:p>
                      <a:pPr marL="0" marR="0" algn="ctr" defTabSz="914296" rtl="0" eaLnBrk="1" latinLnBrk="0" hangingPunct="1">
                        <a:lnSpc>
                          <a:spcPct val="107000"/>
                        </a:lnSpc>
                        <a:spcBef>
                          <a:spcPts val="100"/>
                        </a:spcBef>
                        <a:spcAft>
                          <a:spcPts val="100"/>
                        </a:spcAft>
                      </a:pPr>
                      <a:r>
                        <a:rPr lang="en-US" sz="1400" b="1" kern="1200" dirty="0">
                          <a:solidFill>
                            <a:schemeClr val="lt1"/>
                          </a:solidFill>
                          <a:effectLst/>
                          <a:latin typeface="Franklin Gothic Medium" panose="020B0603020102020204" pitchFamily="34" charset="0"/>
                          <a:ea typeface="+mn-ea"/>
                          <a:cs typeface="+mn-cs"/>
                        </a:rPr>
                        <a:t>Data Source(s)</a:t>
                      </a:r>
                    </a:p>
                  </a:txBody>
                  <a:tcPr marL="68580" marR="68580" marT="0" marB="0" anchor="ctr"/>
                </a:tc>
                <a:tc>
                  <a:txBody>
                    <a:bodyPr/>
                    <a:lstStyle/>
                    <a:p>
                      <a:pPr marL="0" marR="0" algn="ctr" defTabSz="914296" rtl="0" eaLnBrk="1" latinLnBrk="0" hangingPunct="1">
                        <a:lnSpc>
                          <a:spcPct val="107000"/>
                        </a:lnSpc>
                        <a:spcBef>
                          <a:spcPts val="100"/>
                        </a:spcBef>
                        <a:spcAft>
                          <a:spcPts val="100"/>
                        </a:spcAft>
                      </a:pPr>
                      <a:r>
                        <a:rPr lang="en-US" sz="1400" b="1" kern="1200" dirty="0">
                          <a:solidFill>
                            <a:schemeClr val="lt1"/>
                          </a:solidFill>
                          <a:effectLst/>
                          <a:latin typeface="Franklin Gothic Medium" panose="020B0603020102020204" pitchFamily="34" charset="0"/>
                          <a:ea typeface="+mn-ea"/>
                          <a:cs typeface="+mn-cs"/>
                        </a:rPr>
                        <a:t>Scope</a:t>
                      </a:r>
                    </a:p>
                  </a:txBody>
                  <a:tcPr marL="68580" marR="68580" marT="0" marB="0" anchor="ctr"/>
                </a:tc>
                <a:tc>
                  <a:txBody>
                    <a:bodyPr/>
                    <a:lstStyle/>
                    <a:p>
                      <a:pPr marL="0" marR="0" algn="ctr" defTabSz="914296" rtl="0" eaLnBrk="1" latinLnBrk="0" hangingPunct="1">
                        <a:lnSpc>
                          <a:spcPct val="107000"/>
                        </a:lnSpc>
                        <a:spcBef>
                          <a:spcPts val="100"/>
                        </a:spcBef>
                        <a:spcAft>
                          <a:spcPts val="100"/>
                        </a:spcAft>
                      </a:pPr>
                      <a:r>
                        <a:rPr lang="en-US" sz="1400" b="1" kern="1200" dirty="0">
                          <a:solidFill>
                            <a:schemeClr val="lt1"/>
                          </a:solidFill>
                          <a:effectLst/>
                          <a:latin typeface="Franklin Gothic Medium" panose="020B0603020102020204" pitchFamily="34" charset="0"/>
                          <a:ea typeface="+mn-ea"/>
                          <a:cs typeface="+mn-cs"/>
                        </a:rPr>
                        <a:t>Data Specificity</a:t>
                      </a:r>
                    </a:p>
                  </a:txBody>
                  <a:tcPr marL="68580" marR="68580" marT="0" marB="0" anchor="ctr"/>
                </a:tc>
                <a:extLst>
                  <a:ext uri="{0D108BD9-81ED-4DB2-BD59-A6C34878D82A}">
                    <a16:rowId xmlns:a16="http://schemas.microsoft.com/office/drawing/2014/main" val="3743591228"/>
                  </a:ext>
                </a:extLst>
              </a:tr>
              <a:tr h="674911">
                <a:tc rowSpan="2">
                  <a:txBody>
                    <a:bodyPr/>
                    <a:lstStyle/>
                    <a:p>
                      <a:pPr marL="0" marR="0" algn="l" defTabSz="914296" rtl="0" eaLnBrk="1" latinLnBrk="0" hangingPunct="1">
                        <a:lnSpc>
                          <a:spcPct val="107000"/>
                        </a:lnSpc>
                        <a:spcBef>
                          <a:spcPts val="100"/>
                        </a:spcBef>
                        <a:spcAft>
                          <a:spcPts val="100"/>
                        </a:spcAft>
                      </a:pPr>
                      <a:r>
                        <a:rPr lang="en-US" sz="1400" b="1" kern="1200" dirty="0">
                          <a:solidFill>
                            <a:schemeClr val="lt1"/>
                          </a:solidFill>
                          <a:effectLst/>
                          <a:latin typeface="Franklin Gothic Medium" panose="020B0603020102020204" pitchFamily="34" charset="0"/>
                          <a:ea typeface="+mn-ea"/>
                          <a:cs typeface="+mn-cs"/>
                        </a:rPr>
                        <a:t>Transportation</a:t>
                      </a:r>
                    </a:p>
                  </a:txBody>
                  <a:tcPr marL="68580" marR="68580" marT="0" marB="0" anchor="ctr"/>
                </a:tc>
                <a:tc>
                  <a:txBody>
                    <a:bodyPr/>
                    <a:lstStyle/>
                    <a:p>
                      <a:pPr marL="0" marR="0" algn="l"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On-Road Emissions (VMT)</a:t>
                      </a:r>
                    </a:p>
                  </a:txBody>
                  <a:tcPr marL="68580" marR="68580" marT="0" marB="0" anchor="ctr"/>
                </a:tc>
                <a:tc>
                  <a:txBody>
                    <a:bodyPr/>
                    <a:lstStyle/>
                    <a:p>
                      <a:pPr marL="285750" marR="0" indent="-285750" algn="l" defTabSz="914296" rtl="0" eaLnBrk="1" latinLnBrk="0" hangingPunct="1">
                        <a:lnSpc>
                          <a:spcPct val="107000"/>
                        </a:lnSpc>
                        <a:spcBef>
                          <a:spcPts val="100"/>
                        </a:spcBef>
                        <a:spcAft>
                          <a:spcPts val="100"/>
                        </a:spcAft>
                        <a:buFont typeface="Arial" panose="020B0604020202020204" pitchFamily="34" charset="0"/>
                        <a:buChar char="•"/>
                      </a:pPr>
                      <a:r>
                        <a:rPr lang="en-US" sz="1400" b="0" kern="1200" dirty="0">
                          <a:solidFill>
                            <a:schemeClr val="tx1"/>
                          </a:solidFill>
                          <a:effectLst/>
                          <a:latin typeface="+mn-lt"/>
                          <a:ea typeface="+mn-ea"/>
                          <a:cs typeface="+mn-cs"/>
                        </a:rPr>
                        <a:t>WSDOT or Whatcom Council of Governments</a:t>
                      </a:r>
                    </a:p>
                  </a:txBody>
                  <a:tcPr marL="68580" marR="68580" marT="0" marB="0" anchor="ctr"/>
                </a:tc>
                <a:tc>
                  <a:txBody>
                    <a:bodyPr/>
                    <a:lstStyle/>
                    <a:p>
                      <a:pPr marL="0" marR="0" algn="ctr"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1</a:t>
                      </a:r>
                    </a:p>
                  </a:txBody>
                  <a:tcPr marL="68580" marR="68580" marT="0" marB="0" anchor="ctr"/>
                </a:tc>
                <a:tc>
                  <a:txBody>
                    <a:bodyPr/>
                    <a:lstStyle/>
                    <a:p>
                      <a:pPr marL="0" marR="0" algn="ctr"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Local data</a:t>
                      </a:r>
                    </a:p>
                  </a:txBody>
                  <a:tcPr marL="68580" marR="68580" marT="0" marB="0" anchor="ctr"/>
                </a:tc>
                <a:extLst>
                  <a:ext uri="{0D108BD9-81ED-4DB2-BD59-A6C34878D82A}">
                    <a16:rowId xmlns:a16="http://schemas.microsoft.com/office/drawing/2014/main" val="2609706546"/>
                  </a:ext>
                </a:extLst>
              </a:tr>
              <a:tr h="568960">
                <a:tc vMerge="1">
                  <a:txBody>
                    <a:bodyPr/>
                    <a:lstStyle/>
                    <a:p>
                      <a:pPr marL="0" marR="0" algn="l" defTabSz="914296" rtl="0" eaLnBrk="1" latinLnBrk="0" hangingPunct="1">
                        <a:lnSpc>
                          <a:spcPct val="107000"/>
                        </a:lnSpc>
                        <a:spcBef>
                          <a:spcPts val="100"/>
                        </a:spcBef>
                        <a:spcAft>
                          <a:spcPts val="100"/>
                        </a:spcAft>
                      </a:pPr>
                      <a:endParaRPr lang="en-US" sz="1400" b="1" kern="1200" dirty="0">
                        <a:solidFill>
                          <a:schemeClr val="lt1"/>
                        </a:solidFill>
                        <a:effectLst/>
                        <a:latin typeface="Franklin Gothic Medium" panose="020B0603020102020204" pitchFamily="34" charset="0"/>
                        <a:ea typeface="+mn-ea"/>
                        <a:cs typeface="+mn-cs"/>
                      </a:endParaRPr>
                    </a:p>
                  </a:txBody>
                  <a:tcPr marL="68580" marR="68580" marT="0" marB="0" anchor="ctr"/>
                </a:tc>
                <a:tc>
                  <a:txBody>
                    <a:bodyPr/>
                    <a:lstStyle/>
                    <a:p>
                      <a:pPr marL="0" marR="0" algn="l"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Transit </a:t>
                      </a:r>
                    </a:p>
                    <a:p>
                      <a:pPr marL="0" marR="0" algn="l"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(WTA Route 27)</a:t>
                      </a:r>
                    </a:p>
                  </a:txBody>
                  <a:tcPr marL="68580" marR="68580" marT="0" marB="0" anchor="ctr"/>
                </a:tc>
                <a:tc>
                  <a:txBody>
                    <a:bodyPr/>
                    <a:lstStyle/>
                    <a:p>
                      <a:pPr marL="0" marR="0" indent="-285750" algn="l" defTabSz="914296" rtl="0" eaLnBrk="1" latinLnBrk="0" hangingPunct="1">
                        <a:lnSpc>
                          <a:spcPct val="107000"/>
                        </a:lnSpc>
                        <a:spcBef>
                          <a:spcPts val="100"/>
                        </a:spcBef>
                        <a:spcAft>
                          <a:spcPts val="100"/>
                        </a:spcAft>
                        <a:buFont typeface="Arial" panose="020B0604020202020204" pitchFamily="34" charset="0"/>
                        <a:buChar char="•"/>
                      </a:pPr>
                      <a:r>
                        <a:rPr lang="en-US" sz="1400" b="0" kern="1200" dirty="0">
                          <a:solidFill>
                            <a:schemeClr val="tx1"/>
                          </a:solidFill>
                          <a:effectLst/>
                          <a:latin typeface="+mn-lt"/>
                          <a:ea typeface="+mn-ea"/>
                          <a:cs typeface="+mn-cs"/>
                        </a:rPr>
                        <a:t>Whatcom Transportation Authority</a:t>
                      </a:r>
                    </a:p>
                  </a:txBody>
                  <a:tcPr marL="68580" marR="68580" marT="0" marB="0" anchor="ctr"/>
                </a:tc>
                <a:tc>
                  <a:txBody>
                    <a:bodyPr/>
                    <a:lstStyle/>
                    <a:p>
                      <a:pPr marL="0" marR="0" algn="ctr"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1</a:t>
                      </a:r>
                    </a:p>
                  </a:txBody>
                  <a:tcPr marL="68580" marR="68580" marT="0" marB="0" anchor="ctr"/>
                </a:tc>
                <a:tc>
                  <a:txBody>
                    <a:bodyPr/>
                    <a:lstStyle/>
                    <a:p>
                      <a:pPr marL="0" marR="0" algn="ctr"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Local data</a:t>
                      </a:r>
                    </a:p>
                  </a:txBody>
                  <a:tcPr marL="68580" marR="68580" marT="0" marB="0" anchor="ctr"/>
                </a:tc>
                <a:extLst>
                  <a:ext uri="{0D108BD9-81ED-4DB2-BD59-A6C34878D82A}">
                    <a16:rowId xmlns:a16="http://schemas.microsoft.com/office/drawing/2014/main" val="1123883853"/>
                  </a:ext>
                </a:extLst>
              </a:tr>
              <a:tr h="591681">
                <a:tc>
                  <a:txBody>
                    <a:bodyPr/>
                    <a:lstStyle/>
                    <a:p>
                      <a:pPr marL="0" marR="0" algn="l" defTabSz="914296" rtl="0" eaLnBrk="1" latinLnBrk="0" hangingPunct="1">
                        <a:lnSpc>
                          <a:spcPct val="107000"/>
                        </a:lnSpc>
                        <a:spcBef>
                          <a:spcPts val="100"/>
                        </a:spcBef>
                        <a:spcAft>
                          <a:spcPts val="100"/>
                        </a:spcAft>
                      </a:pPr>
                      <a:r>
                        <a:rPr lang="en-US" sz="1400" b="1" kern="1200" dirty="0">
                          <a:solidFill>
                            <a:schemeClr val="lt1"/>
                          </a:solidFill>
                          <a:effectLst/>
                          <a:latin typeface="Franklin Gothic Medium" panose="020B0603020102020204" pitchFamily="34" charset="0"/>
                          <a:ea typeface="+mn-ea"/>
                          <a:cs typeface="+mn-cs"/>
                        </a:rPr>
                        <a:t>Wastewater</a:t>
                      </a:r>
                    </a:p>
                  </a:txBody>
                  <a:tcPr marL="68580" marR="68580" marT="0" marB="0" anchor="ctr"/>
                </a:tc>
                <a:tc>
                  <a:txBody>
                    <a:bodyPr/>
                    <a:lstStyle/>
                    <a:p>
                      <a:pPr marL="0" marR="0" algn="l"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Wastewater Treatment</a:t>
                      </a:r>
                    </a:p>
                  </a:txBody>
                  <a:tcPr marL="68580" marR="68580" marT="0" marB="0" anchor="ctr"/>
                </a:tc>
                <a:tc>
                  <a:txBody>
                    <a:bodyPr/>
                    <a:lstStyle/>
                    <a:p>
                      <a:pPr marL="285750" marR="0" indent="-285750" algn="l" defTabSz="914296" rtl="0" eaLnBrk="1" latinLnBrk="0" hangingPunct="1">
                        <a:lnSpc>
                          <a:spcPct val="107000"/>
                        </a:lnSpc>
                        <a:spcBef>
                          <a:spcPts val="100"/>
                        </a:spcBef>
                        <a:spcAft>
                          <a:spcPts val="100"/>
                        </a:spcAft>
                        <a:buFont typeface="Arial" panose="020B0604020202020204" pitchFamily="34" charset="0"/>
                        <a:buChar char="•"/>
                      </a:pPr>
                      <a:r>
                        <a:rPr lang="en-US" sz="1400" b="0" kern="1200" dirty="0">
                          <a:solidFill>
                            <a:schemeClr val="tx1"/>
                          </a:solidFill>
                          <a:effectLst/>
                          <a:latin typeface="+mn-lt"/>
                          <a:ea typeface="+mn-ea"/>
                          <a:cs typeface="+mn-cs"/>
                        </a:rPr>
                        <a:t>City of Ferndale</a:t>
                      </a:r>
                    </a:p>
                    <a:p>
                      <a:pPr marL="285750" marR="0" indent="-285750" algn="l" defTabSz="914296" rtl="0" eaLnBrk="1" latinLnBrk="0" hangingPunct="1">
                        <a:lnSpc>
                          <a:spcPct val="107000"/>
                        </a:lnSpc>
                        <a:spcBef>
                          <a:spcPts val="100"/>
                        </a:spcBef>
                        <a:spcAft>
                          <a:spcPts val="100"/>
                        </a:spcAft>
                        <a:buFont typeface="Arial" panose="020B0604020202020204" pitchFamily="34" charset="0"/>
                        <a:buChar char="•"/>
                      </a:pPr>
                      <a:r>
                        <a:rPr lang="en-US" sz="1400" b="0" kern="1200" dirty="0">
                          <a:solidFill>
                            <a:schemeClr val="tx1"/>
                          </a:solidFill>
                          <a:effectLst/>
                          <a:latin typeface="+mn-lt"/>
                          <a:ea typeface="+mn-ea"/>
                          <a:cs typeface="+mn-cs"/>
                        </a:rPr>
                        <a:t>ICLEI Local Government Operations Protocol</a:t>
                      </a:r>
                    </a:p>
                  </a:txBody>
                  <a:tcPr marL="68580" marR="68580" marT="0" marB="0" anchor="ctr"/>
                </a:tc>
                <a:tc>
                  <a:txBody>
                    <a:bodyPr/>
                    <a:lstStyle/>
                    <a:p>
                      <a:pPr marL="0" marR="0" algn="ctr"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1</a:t>
                      </a:r>
                    </a:p>
                  </a:txBody>
                  <a:tcPr marL="68580" marR="68580" marT="0" marB="0" anchor="ctr"/>
                </a:tc>
                <a:tc>
                  <a:txBody>
                    <a:bodyPr/>
                    <a:lstStyle/>
                    <a:p>
                      <a:pPr marL="0" marR="0" algn="ctr"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Local data</a:t>
                      </a:r>
                    </a:p>
                  </a:txBody>
                  <a:tcPr marL="68580" marR="68580" marT="0" marB="0" anchor="ctr"/>
                </a:tc>
                <a:extLst>
                  <a:ext uri="{0D108BD9-81ED-4DB2-BD59-A6C34878D82A}">
                    <a16:rowId xmlns:a16="http://schemas.microsoft.com/office/drawing/2014/main" val="2979689661"/>
                  </a:ext>
                </a:extLst>
              </a:tr>
              <a:tr h="831338">
                <a:tc rowSpan="2">
                  <a:txBody>
                    <a:bodyPr/>
                    <a:lstStyle/>
                    <a:p>
                      <a:pPr marL="0" marR="0" algn="l" defTabSz="914296" rtl="0" eaLnBrk="1" latinLnBrk="0" hangingPunct="1">
                        <a:lnSpc>
                          <a:spcPct val="107000"/>
                        </a:lnSpc>
                        <a:spcBef>
                          <a:spcPts val="100"/>
                        </a:spcBef>
                        <a:spcAft>
                          <a:spcPts val="100"/>
                        </a:spcAft>
                      </a:pPr>
                      <a:r>
                        <a:rPr lang="en-US" sz="1400" b="1" kern="1200" dirty="0">
                          <a:solidFill>
                            <a:schemeClr val="lt1"/>
                          </a:solidFill>
                          <a:effectLst/>
                          <a:latin typeface="Franklin Gothic Medium" panose="020B0603020102020204" pitchFamily="34" charset="0"/>
                          <a:ea typeface="+mn-ea"/>
                          <a:cs typeface="+mn-cs"/>
                        </a:rPr>
                        <a:t>Waste</a:t>
                      </a:r>
                    </a:p>
                  </a:txBody>
                  <a:tcPr marL="68580" marR="68580" marT="0" marB="0" anchor="ctr"/>
                </a:tc>
                <a:tc>
                  <a:txBody>
                    <a:bodyPr/>
                    <a:lstStyle/>
                    <a:p>
                      <a:pPr marL="0" marR="0" algn="l"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Solid Waste</a:t>
                      </a:r>
                    </a:p>
                  </a:txBody>
                  <a:tcPr marL="68580" marR="68580" marT="0" marB="0" anchor="ctr"/>
                </a:tc>
                <a:tc>
                  <a:txBody>
                    <a:bodyPr/>
                    <a:lstStyle/>
                    <a:p>
                      <a:pPr marL="285750" marR="0" indent="-285750" algn="l" defTabSz="914296" rtl="0" eaLnBrk="1" latinLnBrk="0" hangingPunct="1">
                        <a:lnSpc>
                          <a:spcPct val="107000"/>
                        </a:lnSpc>
                        <a:spcBef>
                          <a:spcPts val="100"/>
                        </a:spcBef>
                        <a:spcAft>
                          <a:spcPts val="100"/>
                        </a:spcAft>
                        <a:buFont typeface="Arial" panose="020B0604020202020204" pitchFamily="34" charset="0"/>
                        <a:buChar char="•"/>
                      </a:pPr>
                      <a:r>
                        <a:rPr lang="en-US" sz="1400" b="0" kern="1200" dirty="0">
                          <a:solidFill>
                            <a:schemeClr val="tx1"/>
                          </a:solidFill>
                          <a:effectLst/>
                          <a:latin typeface="+mn-lt"/>
                          <a:ea typeface="+mn-ea"/>
                          <a:cs typeface="+mn-cs"/>
                        </a:rPr>
                        <a:t>Sanitary Service Company</a:t>
                      </a:r>
                    </a:p>
                    <a:p>
                      <a:pPr marL="285750" marR="0" indent="-285750" algn="l" defTabSz="914296" rtl="0" eaLnBrk="1" latinLnBrk="0" hangingPunct="1">
                        <a:lnSpc>
                          <a:spcPct val="107000"/>
                        </a:lnSpc>
                        <a:spcBef>
                          <a:spcPts val="100"/>
                        </a:spcBef>
                        <a:spcAft>
                          <a:spcPts val="100"/>
                        </a:spcAft>
                        <a:buFont typeface="Arial" panose="020B0604020202020204" pitchFamily="34" charset="0"/>
                        <a:buChar char="•"/>
                      </a:pPr>
                      <a:r>
                        <a:rPr lang="en-US" sz="1400" b="0" kern="1200" dirty="0">
                          <a:solidFill>
                            <a:schemeClr val="tx1"/>
                          </a:solidFill>
                          <a:effectLst/>
                          <a:latin typeface="+mn-lt"/>
                          <a:ea typeface="+mn-ea"/>
                          <a:cs typeface="+mn-cs"/>
                        </a:rPr>
                        <a:t>WA Department of Ecology</a:t>
                      </a:r>
                    </a:p>
                    <a:p>
                      <a:pPr marL="285750" marR="0" indent="-285750" algn="l" defTabSz="914296" rtl="0" eaLnBrk="1" latinLnBrk="0" hangingPunct="1">
                        <a:lnSpc>
                          <a:spcPct val="107000"/>
                        </a:lnSpc>
                        <a:spcBef>
                          <a:spcPts val="100"/>
                        </a:spcBef>
                        <a:spcAft>
                          <a:spcPts val="100"/>
                        </a:spcAft>
                        <a:buFont typeface="Arial" panose="020B0604020202020204" pitchFamily="34" charset="0"/>
                        <a:buChar char="•"/>
                      </a:pPr>
                      <a:r>
                        <a:rPr lang="en-US" sz="1400" b="0" kern="1200" dirty="0">
                          <a:solidFill>
                            <a:schemeClr val="tx1"/>
                          </a:solidFill>
                          <a:effectLst/>
                          <a:latin typeface="+mn-lt"/>
                          <a:ea typeface="+mn-ea"/>
                          <a:cs typeface="+mn-cs"/>
                        </a:rPr>
                        <a:t>U.S. EPA</a:t>
                      </a:r>
                    </a:p>
                  </a:txBody>
                  <a:tcPr marL="68580" marR="68580" marT="0" marB="0" anchor="ctr"/>
                </a:tc>
                <a:tc>
                  <a:txBody>
                    <a:bodyPr/>
                    <a:lstStyle/>
                    <a:p>
                      <a:pPr marL="0" marR="0" algn="ctr"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3</a:t>
                      </a:r>
                    </a:p>
                  </a:txBody>
                  <a:tcPr marL="68580" marR="68580" marT="0" marB="0" anchor="ctr"/>
                </a:tc>
                <a:tc>
                  <a:txBody>
                    <a:bodyPr/>
                    <a:lstStyle/>
                    <a:p>
                      <a:pPr marL="0" marR="0" algn="ctr"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Local data</a:t>
                      </a:r>
                    </a:p>
                  </a:txBody>
                  <a:tcPr marL="68580" marR="68580" marT="0" marB="0" anchor="ctr"/>
                </a:tc>
                <a:extLst>
                  <a:ext uri="{0D108BD9-81ED-4DB2-BD59-A6C34878D82A}">
                    <a16:rowId xmlns:a16="http://schemas.microsoft.com/office/drawing/2014/main" val="1847715995"/>
                  </a:ext>
                </a:extLst>
              </a:tr>
              <a:tr h="711200">
                <a:tc vMerge="1">
                  <a:txBody>
                    <a:bodyPr/>
                    <a:lstStyle/>
                    <a:p>
                      <a:pPr marL="0" marR="0" algn="l" defTabSz="914296" rtl="0" eaLnBrk="1" latinLnBrk="0" hangingPunct="1">
                        <a:lnSpc>
                          <a:spcPct val="107000"/>
                        </a:lnSpc>
                        <a:spcBef>
                          <a:spcPts val="100"/>
                        </a:spcBef>
                        <a:spcAft>
                          <a:spcPts val="100"/>
                        </a:spcAft>
                      </a:pPr>
                      <a:endParaRPr lang="en-US" sz="1400" b="1" kern="1200" dirty="0">
                        <a:solidFill>
                          <a:schemeClr val="lt1"/>
                        </a:solidFill>
                        <a:effectLst/>
                        <a:latin typeface="Franklin Gothic Medium" panose="020B0603020102020204" pitchFamily="34" charset="0"/>
                        <a:ea typeface="+mn-ea"/>
                        <a:cs typeface="+mn-cs"/>
                      </a:endParaRPr>
                    </a:p>
                  </a:txBody>
                  <a:tcPr marL="68580" marR="68580" marT="0" marB="0" anchor="ctr"/>
                </a:tc>
                <a:tc>
                  <a:txBody>
                    <a:bodyPr/>
                    <a:lstStyle/>
                    <a:p>
                      <a:pPr marL="0" marR="0" algn="l"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Compost</a:t>
                      </a:r>
                    </a:p>
                  </a:txBody>
                  <a:tcPr marL="68580" marR="68580" marT="0" marB="0" anchor="ctr"/>
                </a:tc>
                <a:tc>
                  <a:txBody>
                    <a:bodyPr/>
                    <a:lstStyle/>
                    <a:p>
                      <a:pPr marL="285750" marR="0" indent="-285750" algn="l" defTabSz="914296" rtl="0" eaLnBrk="1" latinLnBrk="0" hangingPunct="1">
                        <a:lnSpc>
                          <a:spcPct val="107000"/>
                        </a:lnSpc>
                        <a:spcBef>
                          <a:spcPts val="100"/>
                        </a:spcBef>
                        <a:spcAft>
                          <a:spcPts val="100"/>
                        </a:spcAft>
                        <a:buFont typeface="Arial" panose="020B0604020202020204" pitchFamily="34" charset="0"/>
                        <a:buChar char="•"/>
                      </a:pPr>
                      <a:r>
                        <a:rPr lang="en-US" sz="1400" b="0" kern="1200" dirty="0">
                          <a:solidFill>
                            <a:schemeClr val="tx1"/>
                          </a:solidFill>
                          <a:effectLst/>
                          <a:latin typeface="+mn-lt"/>
                          <a:ea typeface="+mn-ea"/>
                          <a:cs typeface="+mn-cs"/>
                        </a:rPr>
                        <a:t>Sanitary Service Company</a:t>
                      </a:r>
                    </a:p>
                    <a:p>
                      <a:pPr marL="285750" marR="0" indent="-285750" algn="l" defTabSz="914296" rtl="0" eaLnBrk="1" latinLnBrk="0" hangingPunct="1">
                        <a:lnSpc>
                          <a:spcPct val="107000"/>
                        </a:lnSpc>
                        <a:spcBef>
                          <a:spcPts val="100"/>
                        </a:spcBef>
                        <a:spcAft>
                          <a:spcPts val="100"/>
                        </a:spcAft>
                        <a:buFont typeface="Arial" panose="020B0604020202020204" pitchFamily="34" charset="0"/>
                        <a:buChar char="•"/>
                      </a:pPr>
                      <a:r>
                        <a:rPr lang="en-US" sz="1400" b="0" kern="1200" dirty="0">
                          <a:solidFill>
                            <a:schemeClr val="tx1"/>
                          </a:solidFill>
                          <a:effectLst/>
                          <a:latin typeface="+mn-lt"/>
                          <a:ea typeface="+mn-ea"/>
                          <a:cs typeface="+mn-cs"/>
                        </a:rPr>
                        <a:t>WA Department of Ecology</a:t>
                      </a:r>
                    </a:p>
                    <a:p>
                      <a:pPr marL="285750" marR="0" indent="-285750" algn="l" defTabSz="914296" rtl="0" eaLnBrk="1" latinLnBrk="0" hangingPunct="1">
                        <a:lnSpc>
                          <a:spcPct val="107000"/>
                        </a:lnSpc>
                        <a:spcBef>
                          <a:spcPts val="100"/>
                        </a:spcBef>
                        <a:spcAft>
                          <a:spcPts val="100"/>
                        </a:spcAft>
                        <a:buFont typeface="Arial" panose="020B0604020202020204" pitchFamily="34" charset="0"/>
                        <a:buChar char="•"/>
                      </a:pPr>
                      <a:r>
                        <a:rPr lang="en-US" sz="1400" b="0" kern="1200" dirty="0">
                          <a:solidFill>
                            <a:schemeClr val="tx1"/>
                          </a:solidFill>
                          <a:effectLst/>
                          <a:latin typeface="+mn-lt"/>
                          <a:ea typeface="+mn-ea"/>
                          <a:cs typeface="+mn-cs"/>
                        </a:rPr>
                        <a:t>U.S. EPA</a:t>
                      </a:r>
                    </a:p>
                  </a:txBody>
                  <a:tcPr marL="68580" marR="68580" marT="0" marB="0" anchor="ctr"/>
                </a:tc>
                <a:tc>
                  <a:txBody>
                    <a:bodyPr/>
                    <a:lstStyle/>
                    <a:p>
                      <a:pPr marL="0" marR="0" algn="ctr"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3</a:t>
                      </a:r>
                    </a:p>
                  </a:txBody>
                  <a:tcPr marL="68580" marR="68580" marT="0" marB="0" anchor="ctr"/>
                </a:tc>
                <a:tc>
                  <a:txBody>
                    <a:bodyPr/>
                    <a:lstStyle/>
                    <a:p>
                      <a:pPr marL="0" marR="0" algn="ctr" defTabSz="914296" rtl="0" eaLnBrk="1" latinLnBrk="0" hangingPunct="1">
                        <a:lnSpc>
                          <a:spcPct val="107000"/>
                        </a:lnSpc>
                        <a:spcBef>
                          <a:spcPts val="100"/>
                        </a:spcBef>
                        <a:spcAft>
                          <a:spcPts val="100"/>
                        </a:spcAft>
                      </a:pPr>
                      <a:r>
                        <a:rPr lang="en-US" sz="1400" b="0" kern="1200" dirty="0">
                          <a:solidFill>
                            <a:schemeClr val="tx1"/>
                          </a:solidFill>
                          <a:effectLst/>
                          <a:latin typeface="+mn-lt"/>
                          <a:ea typeface="+mn-ea"/>
                          <a:cs typeface="+mn-cs"/>
                        </a:rPr>
                        <a:t>Local data</a:t>
                      </a:r>
                    </a:p>
                  </a:txBody>
                  <a:tcPr marL="68580" marR="68580" marT="0" marB="0" anchor="ctr"/>
                </a:tc>
                <a:extLst>
                  <a:ext uri="{0D108BD9-81ED-4DB2-BD59-A6C34878D82A}">
                    <a16:rowId xmlns:a16="http://schemas.microsoft.com/office/drawing/2014/main" val="721624785"/>
                  </a:ext>
                </a:extLst>
              </a:tr>
            </a:tbl>
          </a:graphicData>
        </a:graphic>
      </p:graphicFrame>
    </p:spTree>
    <p:extLst>
      <p:ext uri="{BB962C8B-B14F-4D97-AF65-F5344CB8AC3E}">
        <p14:creationId xmlns:p14="http://schemas.microsoft.com/office/powerpoint/2010/main" val="3369072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1EECF-55D3-C39C-7C11-A72EE08E4B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711D0-A84F-9FB7-F6C3-92EC323AF54E}"/>
              </a:ext>
            </a:extLst>
          </p:cNvPr>
          <p:cNvSpPr>
            <a:spLocks noGrp="1"/>
          </p:cNvSpPr>
          <p:nvPr>
            <p:ph type="sldNum" sz="quarter" idx="10"/>
          </p:nvPr>
        </p:nvSpPr>
        <p:spPr/>
        <p:txBody>
          <a:bodyPr/>
          <a:lstStyle/>
          <a:p>
            <a:fld id="{D8D877B3-D348-4611-9BDB-C5374591D951}" type="slidenum">
              <a:rPr lang="en-US" smtClean="0"/>
              <a:pPr/>
              <a:t>8</a:t>
            </a:fld>
            <a:endParaRPr lang="en-US"/>
          </a:p>
        </p:txBody>
      </p:sp>
      <p:sp>
        <p:nvSpPr>
          <p:cNvPr id="4" name="Title 5">
            <a:extLst>
              <a:ext uri="{FF2B5EF4-FFF2-40B4-BE49-F238E27FC236}">
                <a16:creationId xmlns:a16="http://schemas.microsoft.com/office/drawing/2014/main" id="{6F1FFEE0-95AD-7D22-F740-51E9D497B9CC}"/>
              </a:ext>
            </a:extLst>
          </p:cNvPr>
          <p:cNvSpPr txBox="1">
            <a:spLocks/>
          </p:cNvSpPr>
          <p:nvPr/>
        </p:nvSpPr>
        <p:spPr>
          <a:xfrm>
            <a:off x="929810" y="1362353"/>
            <a:ext cx="10554786" cy="4695571"/>
          </a:xfrm>
          <a:prstGeom prst="rect">
            <a:avLst/>
          </a:prstGeom>
        </p:spPr>
        <p:txBody>
          <a:bodyPr/>
          <a:lst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a:lstStyle>
          <a:p>
            <a:r>
              <a:rPr lang="en-US" sz="2800" dirty="0">
                <a:solidFill>
                  <a:schemeClr val="accent1"/>
                </a:solidFill>
              </a:rPr>
              <a:t>S</a:t>
            </a:r>
            <a:r>
              <a:rPr lang="en-US" sz="2800" dirty="0"/>
              <a:t>TRENGTHS</a:t>
            </a:r>
          </a:p>
          <a:p>
            <a:pPr>
              <a:spcAft>
                <a:spcPts val="1200"/>
              </a:spcAft>
            </a:pPr>
            <a:r>
              <a:rPr lang="en-US" sz="2800" dirty="0">
                <a:latin typeface="+mn-lt"/>
              </a:rPr>
              <a:t>What is the City doing well when it comes to Climate Change? What does the City have that supports the work it’s doing well?</a:t>
            </a:r>
          </a:p>
          <a:p>
            <a:r>
              <a:rPr lang="en-US" sz="2800" dirty="0">
                <a:solidFill>
                  <a:schemeClr val="accent1"/>
                </a:solidFill>
              </a:rPr>
              <a:t>W</a:t>
            </a:r>
            <a:r>
              <a:rPr lang="en-US" sz="2800" dirty="0"/>
              <a:t>EAKNESSES</a:t>
            </a:r>
          </a:p>
          <a:p>
            <a:pPr>
              <a:spcAft>
                <a:spcPts val="1200"/>
              </a:spcAft>
            </a:pPr>
            <a:r>
              <a:rPr lang="en-US" sz="2800" dirty="0">
                <a:latin typeface="+mn-lt"/>
              </a:rPr>
              <a:t>Where could the City improve? What might be preventing the City from improving?</a:t>
            </a:r>
          </a:p>
          <a:p>
            <a:r>
              <a:rPr lang="en-US" sz="2800" dirty="0">
                <a:solidFill>
                  <a:schemeClr val="accent1"/>
                </a:solidFill>
              </a:rPr>
              <a:t>O</a:t>
            </a:r>
            <a:r>
              <a:rPr lang="en-US" sz="2800" dirty="0"/>
              <a:t>PPORTUNITIES </a:t>
            </a:r>
          </a:p>
          <a:p>
            <a:pPr>
              <a:spcAft>
                <a:spcPts val="1200"/>
              </a:spcAft>
            </a:pPr>
            <a:r>
              <a:rPr lang="en-US" sz="2800" dirty="0">
                <a:latin typeface="+mn-lt"/>
              </a:rPr>
              <a:t>What is happening outside of the City that could help the City be successful?</a:t>
            </a:r>
          </a:p>
          <a:p>
            <a:r>
              <a:rPr lang="en-US" sz="2800" dirty="0">
                <a:solidFill>
                  <a:schemeClr val="accent1"/>
                </a:solidFill>
              </a:rPr>
              <a:t>T</a:t>
            </a:r>
            <a:r>
              <a:rPr lang="en-US" sz="2800" dirty="0"/>
              <a:t>HREATS</a:t>
            </a:r>
          </a:p>
          <a:p>
            <a:r>
              <a:rPr lang="en-US" sz="2800" dirty="0">
                <a:latin typeface="+mn-lt"/>
              </a:rPr>
              <a:t>What is happening outside of the City that could make it harder for the City to be successful?</a:t>
            </a:r>
          </a:p>
          <a:p>
            <a:endParaRPr lang="en-US" sz="3800" dirty="0">
              <a:solidFill>
                <a:schemeClr val="accent1"/>
              </a:solidFill>
            </a:endParaRPr>
          </a:p>
        </p:txBody>
      </p:sp>
      <p:sp>
        <p:nvSpPr>
          <p:cNvPr id="5" name="TextBox 4">
            <a:extLst>
              <a:ext uri="{FF2B5EF4-FFF2-40B4-BE49-F238E27FC236}">
                <a16:creationId xmlns:a16="http://schemas.microsoft.com/office/drawing/2014/main" id="{C90FE52B-7D9B-3DA9-2898-E29D335CD999}"/>
              </a:ext>
            </a:extLst>
          </p:cNvPr>
          <p:cNvSpPr txBox="1"/>
          <p:nvPr/>
        </p:nvSpPr>
        <p:spPr>
          <a:xfrm>
            <a:off x="707404" y="185811"/>
            <a:ext cx="10777192" cy="933693"/>
          </a:xfrm>
          <a:prstGeom prst="rect">
            <a:avLst/>
          </a:prstGeom>
        </p:spPr>
        <p:txBody>
          <a:bodyPr/>
          <a:lstStyle>
            <a:defPPr>
              <a:defRPr lang="en-US"/>
            </a:defPPr>
            <a:lvl1pPr defTabSz="914296">
              <a:lnSpc>
                <a:spcPct val="80000"/>
              </a:lnSpc>
              <a:spcBef>
                <a:spcPct val="0"/>
              </a:spcBef>
              <a:buNone/>
              <a:defRPr sz="4400" b="1" spc="0" baseline="0">
                <a:solidFill>
                  <a:srgbClr val="1B2630"/>
                </a:solidFill>
                <a:latin typeface="Franklin Gothic Heavy" panose="020B0903020102020204" pitchFamily="34" charset="0"/>
                <a:ea typeface="+mj-ea"/>
                <a:cs typeface="+mj-cs"/>
              </a:defRPr>
            </a:lvl1pPr>
          </a:lstStyle>
          <a:p>
            <a:r>
              <a:rPr lang="en-US" dirty="0"/>
              <a:t>SWOT ANALYSIS</a:t>
            </a:r>
            <a:r>
              <a:rPr lang="en-US" b="0" dirty="0"/>
              <a:t>: A way to understand where you are and where you could go</a:t>
            </a:r>
            <a:r>
              <a:rPr lang="en-US" sz="3800" dirty="0">
                <a:solidFill>
                  <a:schemeClr val="accent1"/>
                </a:solidFill>
              </a:rPr>
              <a:t>.</a:t>
            </a:r>
          </a:p>
        </p:txBody>
      </p:sp>
    </p:spTree>
    <p:extLst>
      <p:ext uri="{BB962C8B-B14F-4D97-AF65-F5344CB8AC3E}">
        <p14:creationId xmlns:p14="http://schemas.microsoft.com/office/powerpoint/2010/main" val="3140227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827F70-1AEC-9C4C-833A-0588656D3B8D}"/>
              </a:ext>
            </a:extLst>
          </p:cNvPr>
          <p:cNvSpPr>
            <a:spLocks noGrp="1"/>
          </p:cNvSpPr>
          <p:nvPr>
            <p:ph type="sldNum" sz="quarter" idx="10"/>
          </p:nvPr>
        </p:nvSpPr>
        <p:spPr/>
        <p:txBody>
          <a:bodyPr/>
          <a:lstStyle/>
          <a:p>
            <a:fld id="{D8D877B3-D348-4611-9BDB-C5374591D951}" type="slidenum">
              <a:rPr lang="en-US" smtClean="0"/>
              <a:pPr/>
              <a:t>9</a:t>
            </a:fld>
            <a:endParaRPr lang="en-US"/>
          </a:p>
        </p:txBody>
      </p:sp>
      <p:sp>
        <p:nvSpPr>
          <p:cNvPr id="3" name="Title 5">
            <a:extLst>
              <a:ext uri="{FF2B5EF4-FFF2-40B4-BE49-F238E27FC236}">
                <a16:creationId xmlns:a16="http://schemas.microsoft.com/office/drawing/2014/main" id="{07890927-DD8B-2BAA-FFB1-AF7A2B63EF50}"/>
              </a:ext>
            </a:extLst>
          </p:cNvPr>
          <p:cNvSpPr txBox="1">
            <a:spLocks/>
          </p:cNvSpPr>
          <p:nvPr/>
        </p:nvSpPr>
        <p:spPr>
          <a:xfrm>
            <a:off x="3754066" y="2531350"/>
            <a:ext cx="5117806" cy="1621619"/>
          </a:xfrm>
          <a:prstGeom prst="rect">
            <a:avLst/>
          </a:prstGeom>
        </p:spPr>
        <p:txBody>
          <a:bodyPr/>
          <a:lst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a:lstStyle>
          <a:p>
            <a:endParaRPr lang="en-US">
              <a:solidFill>
                <a:schemeClr val="accent1"/>
              </a:solidFill>
            </a:endParaRPr>
          </a:p>
        </p:txBody>
      </p:sp>
      <p:sp>
        <p:nvSpPr>
          <p:cNvPr id="4" name="Title 5">
            <a:extLst>
              <a:ext uri="{FF2B5EF4-FFF2-40B4-BE49-F238E27FC236}">
                <a16:creationId xmlns:a16="http://schemas.microsoft.com/office/drawing/2014/main" id="{61E5D557-9AF2-82E0-ACD1-B36769DDFB07}"/>
              </a:ext>
            </a:extLst>
          </p:cNvPr>
          <p:cNvSpPr txBox="1">
            <a:spLocks/>
          </p:cNvSpPr>
          <p:nvPr/>
        </p:nvSpPr>
        <p:spPr>
          <a:xfrm>
            <a:off x="177799" y="1760242"/>
            <a:ext cx="3900684" cy="3867626"/>
          </a:xfrm>
          <a:prstGeom prst="rect">
            <a:avLst/>
          </a:prstGeom>
        </p:spPr>
        <p:txBody>
          <a:bodyPr/>
          <a:lst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a:lstStyle>
          <a:p>
            <a:r>
              <a:rPr lang="en-US" sz="3600" dirty="0"/>
              <a:t>INDIVIDUAL EXERCISE.</a:t>
            </a:r>
          </a:p>
          <a:p>
            <a:endParaRPr lang="en-US" sz="2800" dirty="0">
              <a:latin typeface="+mn-lt"/>
            </a:endParaRPr>
          </a:p>
          <a:p>
            <a:r>
              <a:rPr lang="en-US" sz="2800" dirty="0">
                <a:latin typeface="+mn-lt"/>
              </a:rPr>
              <a:t>Write down what you think are the strengths, weaknesses, opportunities and threats on sticky notes.</a:t>
            </a:r>
          </a:p>
          <a:p>
            <a:endParaRPr lang="en-US" sz="2800" dirty="0">
              <a:solidFill>
                <a:schemeClr val="tx1"/>
              </a:solidFill>
            </a:endParaRPr>
          </a:p>
        </p:txBody>
      </p:sp>
      <p:sp>
        <p:nvSpPr>
          <p:cNvPr id="5" name="Title 5">
            <a:extLst>
              <a:ext uri="{FF2B5EF4-FFF2-40B4-BE49-F238E27FC236}">
                <a16:creationId xmlns:a16="http://schemas.microsoft.com/office/drawing/2014/main" id="{C4251956-0631-4659-281C-2A1B0824B9FC}"/>
              </a:ext>
            </a:extLst>
          </p:cNvPr>
          <p:cNvSpPr txBox="1">
            <a:spLocks/>
          </p:cNvSpPr>
          <p:nvPr/>
        </p:nvSpPr>
        <p:spPr>
          <a:xfrm>
            <a:off x="2974313" y="440201"/>
            <a:ext cx="7039088" cy="1621619"/>
          </a:xfrm>
          <a:prstGeom prst="rect">
            <a:avLst/>
          </a:prstGeom>
        </p:spPr>
        <p:txBody>
          <a:bodyPr/>
          <a:lst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a:lstStyle>
          <a:p>
            <a:r>
              <a:rPr lang="en-US" dirty="0"/>
              <a:t>HOW WILL WE DO THE SWOT </a:t>
            </a:r>
            <a:r>
              <a:rPr lang="en-US" dirty="0">
                <a:solidFill>
                  <a:schemeClr val="accent1"/>
                </a:solidFill>
              </a:rPr>
              <a:t>TOGETHER</a:t>
            </a:r>
            <a:r>
              <a:rPr lang="en-US" dirty="0"/>
              <a:t>?</a:t>
            </a:r>
          </a:p>
          <a:p>
            <a:endParaRPr lang="en-US" dirty="0"/>
          </a:p>
          <a:p>
            <a:endParaRPr lang="en-US" dirty="0">
              <a:solidFill>
                <a:schemeClr val="tx1"/>
              </a:solidFill>
            </a:endParaRPr>
          </a:p>
        </p:txBody>
      </p:sp>
      <p:sp>
        <p:nvSpPr>
          <p:cNvPr id="7" name="Arrow: Down 6">
            <a:extLst>
              <a:ext uri="{FF2B5EF4-FFF2-40B4-BE49-F238E27FC236}">
                <a16:creationId xmlns:a16="http://schemas.microsoft.com/office/drawing/2014/main" id="{A0BA9FCD-7709-D883-D05D-6778DF9A2AFA}"/>
              </a:ext>
            </a:extLst>
          </p:cNvPr>
          <p:cNvSpPr/>
          <p:nvPr/>
        </p:nvSpPr>
        <p:spPr>
          <a:xfrm rot="16200000">
            <a:off x="6380085" y="3229814"/>
            <a:ext cx="846666" cy="541866"/>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Title 5">
            <a:extLst>
              <a:ext uri="{FF2B5EF4-FFF2-40B4-BE49-F238E27FC236}">
                <a16:creationId xmlns:a16="http://schemas.microsoft.com/office/drawing/2014/main" id="{12DCE2FD-DBF5-6276-B0CA-002E6C212C45}"/>
              </a:ext>
            </a:extLst>
          </p:cNvPr>
          <p:cNvSpPr txBox="1">
            <a:spLocks/>
          </p:cNvSpPr>
          <p:nvPr/>
        </p:nvSpPr>
        <p:spPr>
          <a:xfrm>
            <a:off x="7654750" y="2420786"/>
            <a:ext cx="4209704" cy="3779823"/>
          </a:xfrm>
          <a:prstGeom prst="rect">
            <a:avLst/>
          </a:prstGeom>
        </p:spPr>
        <p:txBody>
          <a:bodyPr/>
          <a:lst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a:lstStyle>
          <a:p>
            <a:r>
              <a:rPr lang="en-US" sz="3600" dirty="0"/>
              <a:t>GROUP DISCUSSION</a:t>
            </a:r>
          </a:p>
          <a:p>
            <a:endParaRPr lang="en-US" sz="2800" dirty="0">
              <a:latin typeface="+mn-lt"/>
            </a:endParaRPr>
          </a:p>
          <a:p>
            <a:r>
              <a:rPr lang="en-US" sz="2800" dirty="0">
                <a:latin typeface="+mn-lt"/>
              </a:rPr>
              <a:t>Discuss themes and ideas.</a:t>
            </a:r>
          </a:p>
        </p:txBody>
      </p:sp>
      <p:sp>
        <p:nvSpPr>
          <p:cNvPr id="6" name="Arrow: Down 5">
            <a:extLst>
              <a:ext uri="{FF2B5EF4-FFF2-40B4-BE49-F238E27FC236}">
                <a16:creationId xmlns:a16="http://schemas.microsoft.com/office/drawing/2014/main" id="{D99965D4-19DA-63F6-4778-C12217270017}"/>
              </a:ext>
            </a:extLst>
          </p:cNvPr>
          <p:cNvSpPr/>
          <p:nvPr/>
        </p:nvSpPr>
        <p:spPr>
          <a:xfrm rot="16200000">
            <a:off x="3945349" y="3229814"/>
            <a:ext cx="846666" cy="541866"/>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Title 5">
            <a:extLst>
              <a:ext uri="{FF2B5EF4-FFF2-40B4-BE49-F238E27FC236}">
                <a16:creationId xmlns:a16="http://schemas.microsoft.com/office/drawing/2014/main" id="{FE6A76F2-EA60-7A52-A54C-2C117F8875E7}"/>
              </a:ext>
            </a:extLst>
          </p:cNvPr>
          <p:cNvSpPr txBox="1">
            <a:spLocks/>
          </p:cNvSpPr>
          <p:nvPr/>
        </p:nvSpPr>
        <p:spPr>
          <a:xfrm>
            <a:off x="4816795" y="3077413"/>
            <a:ext cx="1986623" cy="1233285"/>
          </a:xfrm>
          <a:prstGeom prst="rect">
            <a:avLst/>
          </a:prstGeom>
        </p:spPr>
        <p:txBody>
          <a:bodyPr/>
          <a:lstStyle>
            <a:lvl1pPr algn="l" defTabSz="914296" rtl="0" eaLnBrk="1" latinLnBrk="0" hangingPunct="1">
              <a:lnSpc>
                <a:spcPct val="80000"/>
              </a:lnSpc>
              <a:spcBef>
                <a:spcPct val="0"/>
              </a:spcBef>
              <a:buNone/>
              <a:defRPr sz="4400" b="1" kern="1200" spc="0" baseline="0">
                <a:solidFill>
                  <a:srgbClr val="1B2630"/>
                </a:solidFill>
                <a:latin typeface="Franklin Gothic Heavy" panose="020B0903020102020204" pitchFamily="34" charset="0"/>
                <a:ea typeface="+mj-ea"/>
                <a:cs typeface="+mj-cs"/>
              </a:defRPr>
            </a:lvl1pPr>
          </a:lstStyle>
          <a:p>
            <a:r>
              <a:rPr lang="en-US" sz="3600" dirty="0"/>
              <a:t>5 MIN BREAK</a:t>
            </a:r>
            <a:endParaRPr lang="en-US" sz="3600" dirty="0">
              <a:solidFill>
                <a:schemeClr val="tx1"/>
              </a:solidFill>
            </a:endParaRPr>
          </a:p>
        </p:txBody>
      </p:sp>
    </p:spTree>
    <p:extLst>
      <p:ext uri="{BB962C8B-B14F-4D97-AF65-F5344CB8AC3E}">
        <p14:creationId xmlns:p14="http://schemas.microsoft.com/office/powerpoint/2010/main" val="3769231850"/>
      </p:ext>
    </p:extLst>
  </p:cSld>
  <p:clrMapOvr>
    <a:masterClrMapping/>
  </p:clrMapOvr>
</p:sld>
</file>

<file path=ppt/theme/theme1.xml><?xml version="1.0" encoding="utf-8"?>
<a:theme xmlns:a="http://schemas.openxmlformats.org/drawingml/2006/main" name="B&amp;D-Powerpoint Template_16x9">
  <a:themeElements>
    <a:clrScheme name="MFA Colors">
      <a:dk1>
        <a:srgbClr val="2B2B2B"/>
      </a:dk1>
      <a:lt1>
        <a:srgbClr val="F6F8F8"/>
      </a:lt1>
      <a:dk2>
        <a:srgbClr val="2B2B2B"/>
      </a:dk2>
      <a:lt2>
        <a:srgbClr val="FFFFFF"/>
      </a:lt2>
      <a:accent1>
        <a:srgbClr val="C74A1B"/>
      </a:accent1>
      <a:accent2>
        <a:srgbClr val="FBB040"/>
      </a:accent2>
      <a:accent3>
        <a:srgbClr val="0D516E"/>
      </a:accent3>
      <a:accent4>
        <a:srgbClr val="2493D1"/>
      </a:accent4>
      <a:accent5>
        <a:srgbClr val="138086"/>
      </a:accent5>
      <a:accent6>
        <a:srgbClr val="89B140"/>
      </a:accent6>
      <a:hlink>
        <a:srgbClr val="5B9BD5"/>
      </a:hlink>
      <a:folHlink>
        <a:srgbClr val="70AD47"/>
      </a:folHlink>
    </a:clrScheme>
    <a:fontScheme name="MFA Fonts">
      <a:majorFont>
        <a:latin typeface="Franklin Gothic ATF Hvy"/>
        <a:ea typeface=""/>
        <a:cs typeface=""/>
      </a:majorFont>
      <a:minorFont>
        <a:latin typeface="Franklin Gothic Book"/>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3_B&amp;D-Powerpoint Template_16x9">
  <a:themeElements>
    <a:clrScheme name="MFA Colors">
      <a:dk1>
        <a:srgbClr val="2B2B2B"/>
      </a:dk1>
      <a:lt1>
        <a:srgbClr val="F6F8F8"/>
      </a:lt1>
      <a:dk2>
        <a:srgbClr val="2B2B2B"/>
      </a:dk2>
      <a:lt2>
        <a:srgbClr val="FFFFFF"/>
      </a:lt2>
      <a:accent1>
        <a:srgbClr val="C74A1B"/>
      </a:accent1>
      <a:accent2>
        <a:srgbClr val="FBB040"/>
      </a:accent2>
      <a:accent3>
        <a:srgbClr val="562679"/>
      </a:accent3>
      <a:accent4>
        <a:srgbClr val="562679"/>
      </a:accent4>
      <a:accent5>
        <a:srgbClr val="138086"/>
      </a:accent5>
      <a:accent6>
        <a:srgbClr val="89B140"/>
      </a:accent6>
      <a:hlink>
        <a:srgbClr val="5B9BD5"/>
      </a:hlink>
      <a:folHlink>
        <a:srgbClr val="70AD47"/>
      </a:folHlink>
    </a:clrScheme>
    <a:fontScheme name="MFA Fonts">
      <a:majorFont>
        <a:latin typeface="Franklin Gothic ATF Hvy"/>
        <a:ea typeface=""/>
        <a:cs typeface=""/>
      </a:majorFont>
      <a:minorFont>
        <a:latin typeface="Franklin Gothic Book"/>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33440d6-b635-4bf2-b1be-1dfa2e90b7b5" xsi:nil="true"/>
    <lcf76f155ced4ddcb4097134ff3c332f xmlns="22c56b10-3fdb-4ae5-8aa7-207530d4f4d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77350805694649B79F24CEF39B368A" ma:contentTypeVersion="13" ma:contentTypeDescription="Create a new document." ma:contentTypeScope="" ma:versionID="83107cc74644f0fd5809342e0d79fcca">
  <xsd:schema xmlns:xsd="http://www.w3.org/2001/XMLSchema" xmlns:xs="http://www.w3.org/2001/XMLSchema" xmlns:p="http://schemas.microsoft.com/office/2006/metadata/properties" xmlns:ns2="22c56b10-3fdb-4ae5-8aa7-207530d4f4d4" xmlns:ns3="133440d6-b635-4bf2-b1be-1dfa2e90b7b5" targetNamespace="http://schemas.microsoft.com/office/2006/metadata/properties" ma:root="true" ma:fieldsID="4cbfb196e425e41a7f429e74c9cf155f" ns2:_="" ns3:_="">
    <xsd:import namespace="22c56b10-3fdb-4ae5-8aa7-207530d4f4d4"/>
    <xsd:import namespace="133440d6-b635-4bf2-b1be-1dfa2e90b7b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c56b10-3fdb-4ae5-8aa7-207530d4f4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f02fef1-b8ca-4258-b4a3-178974b7550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3440d6-b635-4bf2-b1be-1dfa2e90b7b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687c000-f45d-4070-a16d-48f76d5efe67}" ma:internalName="TaxCatchAll" ma:showField="CatchAllData" ma:web="133440d6-b635-4bf2-b1be-1dfa2e90b7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DFC780-DDB0-42CB-8C0C-8FD6991F4831}">
  <ds:schemaRefs>
    <ds:schemaRef ds:uri="http://schemas.microsoft.com/sharepoint/v3/contenttype/forms"/>
  </ds:schemaRefs>
</ds:datastoreItem>
</file>

<file path=customXml/itemProps2.xml><?xml version="1.0" encoding="utf-8"?>
<ds:datastoreItem xmlns:ds="http://schemas.openxmlformats.org/officeDocument/2006/customXml" ds:itemID="{AC19E2C1-8522-4E5E-A4D4-B86B2D915182}">
  <ds:schemaRefs>
    <ds:schemaRef ds:uri="http://schemas.microsoft.com/office/infopath/2007/PartnerControls"/>
    <ds:schemaRef ds:uri="http://purl.org/dc/elements/1.1/"/>
    <ds:schemaRef ds:uri="133440d6-b635-4bf2-b1be-1dfa2e90b7b5"/>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22c56b10-3fdb-4ae5-8aa7-207530d4f4d4"/>
    <ds:schemaRef ds:uri="http://schemas.microsoft.com/office/2006/metadata/properties"/>
  </ds:schemaRefs>
</ds:datastoreItem>
</file>

<file path=customXml/itemProps3.xml><?xml version="1.0" encoding="utf-8"?>
<ds:datastoreItem xmlns:ds="http://schemas.openxmlformats.org/officeDocument/2006/customXml" ds:itemID="{8BB1D49B-1554-46C0-8F80-A44D8FA0CC62}">
  <ds:schemaRefs>
    <ds:schemaRef ds:uri="133440d6-b635-4bf2-b1be-1dfa2e90b7b5"/>
    <ds:schemaRef ds:uri="22c56b10-3fdb-4ae5-8aa7-207530d4f4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193</TotalTime>
  <Words>1779</Words>
  <Application>Microsoft Office PowerPoint</Application>
  <PresentationFormat>Widescreen</PresentationFormat>
  <Paragraphs>234</Paragraphs>
  <Slides>12</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Aptos</vt:lpstr>
      <vt:lpstr>Arial</vt:lpstr>
      <vt:lpstr>Calibri</vt:lpstr>
      <vt:lpstr>Franklin Gothic Book</vt:lpstr>
      <vt:lpstr>Franklin Gothic Heavy</vt:lpstr>
      <vt:lpstr>Franklin Gothic Medium</vt:lpstr>
      <vt:lpstr>Segoe UI</vt:lpstr>
      <vt:lpstr>Symbol</vt:lpstr>
      <vt:lpstr>Wingdings</vt:lpstr>
      <vt:lpstr>B&amp;D-Powerpoint Template_16x9</vt:lpstr>
      <vt:lpstr>3_B&amp;D-Powerpoint Template_16x9</vt:lpstr>
      <vt:lpstr>PowerPoint Presentation</vt:lpstr>
      <vt:lpstr>AGENDA</vt:lpstr>
      <vt:lpstr>GHG Inventory Purpose </vt:lpstr>
      <vt:lpstr>PowerPoint Presentation</vt:lpstr>
      <vt:lpstr>Methods </vt:lpstr>
      <vt:lpstr>Emission Sources and Data</vt:lpstr>
      <vt:lpstr>Emission Sources and Data</vt:lpstr>
      <vt:lpstr>PowerPoint Presentation</vt:lpstr>
      <vt:lpstr>PowerPoint Presentation</vt:lpstr>
      <vt:lpstr>A LOOK AHEAD.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rcole@maulfoster.com</dc:creator>
  <cp:lastModifiedBy>Vivian Ericson</cp:lastModifiedBy>
  <cp:revision>13</cp:revision>
  <cp:lastPrinted>2017-03-09T03:48:56Z</cp:lastPrinted>
  <dcterms:created xsi:type="dcterms:W3CDTF">2016-11-10T06:07:03Z</dcterms:created>
  <dcterms:modified xsi:type="dcterms:W3CDTF">2025-02-27T19:13:41Z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0x0101005A77350805694649B79F24CEF39B368A</vt:lpwstr>
  </property>
  <property fmtid="{D5CDD505-2E9C-101B-9397-08002B2CF9AE}" pid="3" name="MediaServiceImageTags">
    <vt:lpwstr/>
  </property>
  <property fmtid="{D5CDD505-2E9C-101B-9397-08002B2CF9AE}" pid="4" name="MSIP_Label_9869235e-43fe-4c9f-abb8-364ad6c0d601_Enabled">
    <vt:lpwstr>true</vt:lpwstr>
  </property>
  <property fmtid="{D5CDD505-2E9C-101B-9397-08002B2CF9AE}" pid="5" name="MSIP_Label_9869235e-43fe-4c9f-abb8-364ad6c0d601_SetDate">
    <vt:lpwstr>2025-02-24T17:55:57Z</vt:lpwstr>
  </property>
  <property fmtid="{D5CDD505-2E9C-101B-9397-08002B2CF9AE}" pid="6" name="MSIP_Label_9869235e-43fe-4c9f-abb8-364ad6c0d601_Method">
    <vt:lpwstr>Standard</vt:lpwstr>
  </property>
  <property fmtid="{D5CDD505-2E9C-101B-9397-08002B2CF9AE}" pid="7" name="MSIP_Label_9869235e-43fe-4c9f-abb8-364ad6c0d601_Name">
    <vt:lpwstr>defa4170-0d19-0005-0004-bc88714345d2</vt:lpwstr>
  </property>
  <property fmtid="{D5CDD505-2E9C-101B-9397-08002B2CF9AE}" pid="8" name="MSIP_Label_9869235e-43fe-4c9f-abb8-364ad6c0d601_SiteId">
    <vt:lpwstr>c519b659-2b3b-4210-9ddd-0b6af2a92906</vt:lpwstr>
  </property>
  <property fmtid="{D5CDD505-2E9C-101B-9397-08002B2CF9AE}" pid="9" name="MSIP_Label_9869235e-43fe-4c9f-abb8-364ad6c0d601_ActionId">
    <vt:lpwstr>bfdc686d-e846-4e32-a5f1-bcb3bd8efbd4</vt:lpwstr>
  </property>
  <property fmtid="{D5CDD505-2E9C-101B-9397-08002B2CF9AE}" pid="10" name="MSIP_Label_9869235e-43fe-4c9f-abb8-364ad6c0d601_ContentBits">
    <vt:lpwstr>0</vt:lpwstr>
  </property>
  <property fmtid="{D5CDD505-2E9C-101B-9397-08002B2CF9AE}" pid="11" name="MSIP_Label_9869235e-43fe-4c9f-abb8-364ad6c0d601_Tag">
    <vt:lpwstr>10, 3, 0, 1</vt:lpwstr>
  </property>
</Properties>
</file>